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"/>
  </p:notesMasterIdLst>
  <p:sldIdLst>
    <p:sldId id="260" r:id="rId2"/>
  </p:sldIdLst>
  <p:sldSz cx="30959425" cy="414004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pos="9751" userDrawn="1">
          <p15:clr>
            <a:srgbClr val="A4A3A4"/>
          </p15:clr>
        </p15:guide>
        <p15:guide id="2" orient="horz" pos="130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83" autoAdjust="0"/>
    <p:restoredTop sz="96247" autoAdjust="0"/>
  </p:normalViewPr>
  <p:slideViewPr>
    <p:cSldViewPr snapToGrid="0">
      <p:cViewPr>
        <p:scale>
          <a:sx n="40" d="100"/>
          <a:sy n="40" d="100"/>
        </p:scale>
        <p:origin x="992" y="-4800"/>
      </p:cViewPr>
      <p:guideLst>
        <p:guide pos="9751"/>
        <p:guide orient="horz" pos="13039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1920C85-BEF7-4C21-B3DB-3616E5D181E0}" type="doc">
      <dgm:prSet loTypeId="urn:microsoft.com/office/officeart/2005/8/layout/hierarchy3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GB"/>
        </a:p>
      </dgm:t>
    </dgm:pt>
    <dgm:pt modelId="{0DE437D0-5606-4538-9C6C-4F0EE98E5C83}">
      <dgm:prSet custT="1"/>
      <dgm:spPr/>
      <dgm:t>
        <a:bodyPr/>
        <a:lstStyle/>
        <a:p>
          <a:pPr rtl="0"/>
          <a:r>
            <a:rPr lang="en-GB" sz="3200" b="0" dirty="0"/>
            <a:t>Significant independent hits</a:t>
          </a:r>
        </a:p>
      </dgm:t>
    </dgm:pt>
    <dgm:pt modelId="{89403229-A2F4-4476-B3CB-5C77E780C231}" type="parTrans" cxnId="{4645780B-19D6-486C-9B10-C6D6E16D327E}">
      <dgm:prSet/>
      <dgm:spPr/>
      <dgm:t>
        <a:bodyPr/>
        <a:lstStyle/>
        <a:p>
          <a:endParaRPr lang="en-GB"/>
        </a:p>
      </dgm:t>
    </dgm:pt>
    <dgm:pt modelId="{D3933E99-E840-47E7-837A-4A323A351D3D}" type="sibTrans" cxnId="{4645780B-19D6-486C-9B10-C6D6E16D327E}">
      <dgm:prSet/>
      <dgm:spPr/>
      <dgm:t>
        <a:bodyPr/>
        <a:lstStyle/>
        <a:p>
          <a:endParaRPr lang="en-GB"/>
        </a:p>
      </dgm:t>
    </dgm:pt>
    <dgm:pt modelId="{C7AF5ACE-B973-4E9F-BF3B-DA3509B22F57}">
      <dgm:prSet custT="1"/>
      <dgm:spPr/>
      <dgm:t>
        <a:bodyPr/>
        <a:lstStyle/>
        <a:p>
          <a:pPr rtl="0"/>
          <a:r>
            <a:rPr lang="en-GB" sz="3200" b="0" dirty="0"/>
            <a:t>Gene set enrichment analysis</a:t>
          </a:r>
        </a:p>
      </dgm:t>
    </dgm:pt>
    <dgm:pt modelId="{29F5C512-B9C3-4030-99BF-B1C745797E4C}" type="parTrans" cxnId="{BE751CD2-A8BC-4E00-B275-972B13D68FA4}">
      <dgm:prSet/>
      <dgm:spPr/>
      <dgm:t>
        <a:bodyPr/>
        <a:lstStyle/>
        <a:p>
          <a:endParaRPr lang="en-GB"/>
        </a:p>
      </dgm:t>
    </dgm:pt>
    <dgm:pt modelId="{57498BE0-51CE-4D8C-B636-B839383E8F27}" type="sibTrans" cxnId="{BE751CD2-A8BC-4E00-B275-972B13D68FA4}">
      <dgm:prSet/>
      <dgm:spPr/>
      <dgm:t>
        <a:bodyPr/>
        <a:lstStyle/>
        <a:p>
          <a:endParaRPr lang="en-GB"/>
        </a:p>
      </dgm:t>
    </dgm:pt>
    <dgm:pt modelId="{005B1B88-3A34-4A16-AC96-A259D47073FF}">
      <dgm:prSet/>
      <dgm:spPr/>
      <dgm:t>
        <a:bodyPr/>
        <a:lstStyle/>
        <a:p>
          <a:pPr rtl="0"/>
          <a:r>
            <a:rPr lang="en-GB" b="1" dirty="0"/>
            <a:t>LDSC </a:t>
          </a:r>
        </a:p>
      </dgm:t>
    </dgm:pt>
    <dgm:pt modelId="{C5ED2615-B47A-4CE4-ADA2-16BC0A20C2CD}" type="parTrans" cxnId="{1EB77739-DADD-4918-84DA-353269695467}">
      <dgm:prSet/>
      <dgm:spPr/>
      <dgm:t>
        <a:bodyPr/>
        <a:lstStyle/>
        <a:p>
          <a:endParaRPr lang="en-GB"/>
        </a:p>
      </dgm:t>
    </dgm:pt>
    <dgm:pt modelId="{9719F01F-C818-408F-97DE-2DE96EB07698}" type="sibTrans" cxnId="{1EB77739-DADD-4918-84DA-353269695467}">
      <dgm:prSet/>
      <dgm:spPr/>
      <dgm:t>
        <a:bodyPr/>
        <a:lstStyle/>
        <a:p>
          <a:endParaRPr lang="en-GB"/>
        </a:p>
      </dgm:t>
    </dgm:pt>
    <dgm:pt modelId="{811B731C-5DD0-4F11-B6DB-D6F487202D48}">
      <dgm:prSet/>
      <dgm:spPr/>
      <dgm:t>
        <a:bodyPr/>
        <a:lstStyle/>
        <a:p>
          <a:pPr rtl="0"/>
          <a:r>
            <a:rPr lang="en-GB" b="1" dirty="0"/>
            <a:t>MAGMA</a:t>
          </a:r>
        </a:p>
      </dgm:t>
    </dgm:pt>
    <dgm:pt modelId="{02910277-262E-4F22-93A2-B178F446D3AE}" type="sibTrans" cxnId="{C97E1286-0FD5-45A7-9220-5F0C300D36E4}">
      <dgm:prSet/>
      <dgm:spPr/>
      <dgm:t>
        <a:bodyPr/>
        <a:lstStyle/>
        <a:p>
          <a:endParaRPr lang="en-GB"/>
        </a:p>
      </dgm:t>
    </dgm:pt>
    <dgm:pt modelId="{52A4C851-8630-46C3-B851-7A2B4F579FB0}" type="parTrans" cxnId="{C97E1286-0FD5-45A7-9220-5F0C300D36E4}">
      <dgm:prSet/>
      <dgm:spPr/>
      <dgm:t>
        <a:bodyPr/>
        <a:lstStyle/>
        <a:p>
          <a:endParaRPr lang="en-GB"/>
        </a:p>
      </dgm:t>
    </dgm:pt>
    <dgm:pt modelId="{9FBA6D72-3DE6-46D9-8543-1CEA22F06C36}">
      <dgm:prSet/>
      <dgm:spPr/>
      <dgm:t>
        <a:bodyPr/>
        <a:lstStyle/>
        <a:p>
          <a:pPr rtl="0"/>
          <a:r>
            <a:rPr lang="en-GB" b="1" dirty="0"/>
            <a:t>LD Clumping </a:t>
          </a:r>
        </a:p>
      </dgm:t>
    </dgm:pt>
    <dgm:pt modelId="{05CDB1EF-8944-43A7-BD49-74A80496BD2E}" type="sibTrans" cxnId="{671D17AE-A69D-4B3E-8925-E21A44DF1A33}">
      <dgm:prSet/>
      <dgm:spPr/>
      <dgm:t>
        <a:bodyPr/>
        <a:lstStyle/>
        <a:p>
          <a:endParaRPr lang="en-GB"/>
        </a:p>
      </dgm:t>
    </dgm:pt>
    <dgm:pt modelId="{F8C9820D-300E-423B-ADF8-6BF747F0A3AF}" type="parTrans" cxnId="{671D17AE-A69D-4B3E-8925-E21A44DF1A33}">
      <dgm:prSet/>
      <dgm:spPr/>
      <dgm:t>
        <a:bodyPr/>
        <a:lstStyle/>
        <a:p>
          <a:endParaRPr lang="en-GB"/>
        </a:p>
      </dgm:t>
    </dgm:pt>
    <dgm:pt modelId="{CA43A5DB-4C04-4F5D-8530-014E5AE6578C}">
      <dgm:prSet custT="1"/>
      <dgm:spPr/>
      <dgm:t>
        <a:bodyPr/>
        <a:lstStyle/>
        <a:p>
          <a:pPr rtl="0"/>
          <a:r>
            <a:rPr lang="en-GB" sz="3200" b="0" i="0" dirty="0">
              <a:latin typeface="+mn-lt"/>
              <a:ea typeface="Arial Unicode MS"/>
            </a:rPr>
            <a:t>Correlations with external traits</a:t>
          </a:r>
          <a:endParaRPr lang="en-GB" sz="3200" b="0" dirty="0"/>
        </a:p>
      </dgm:t>
    </dgm:pt>
    <dgm:pt modelId="{A5EA0FA8-AEB0-4732-B1A4-9700427ED964}" type="sibTrans" cxnId="{F22C7612-2470-4215-A9CD-1B04D0C2CB5C}">
      <dgm:prSet/>
      <dgm:spPr/>
      <dgm:t>
        <a:bodyPr/>
        <a:lstStyle/>
        <a:p>
          <a:endParaRPr lang="en-GB"/>
        </a:p>
      </dgm:t>
    </dgm:pt>
    <dgm:pt modelId="{B9603293-B097-4A89-9CF8-902C241BAB7B}" type="parTrans" cxnId="{F22C7612-2470-4215-A9CD-1B04D0C2CB5C}">
      <dgm:prSet/>
      <dgm:spPr/>
      <dgm:t>
        <a:bodyPr/>
        <a:lstStyle/>
        <a:p>
          <a:endParaRPr lang="en-GB"/>
        </a:p>
      </dgm:t>
    </dgm:pt>
    <dgm:pt modelId="{EF06ABE8-6FA1-461D-A7EC-1CA50F661E67}" type="pres">
      <dgm:prSet presAssocID="{71920C85-BEF7-4C21-B3DB-3616E5D181E0}" presName="diagram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B6CD9A10-A943-4064-AD37-96B38BF2A813}" type="pres">
      <dgm:prSet presAssocID="{005B1B88-3A34-4A16-AC96-A259D47073FF}" presName="root" presStyleCnt="0"/>
      <dgm:spPr/>
    </dgm:pt>
    <dgm:pt modelId="{48BE1638-5A96-4736-87BF-D6D14358CC5F}" type="pres">
      <dgm:prSet presAssocID="{005B1B88-3A34-4A16-AC96-A259D47073FF}" presName="rootComposite" presStyleCnt="0"/>
      <dgm:spPr/>
    </dgm:pt>
    <dgm:pt modelId="{2EBB61CD-D848-49CD-A90A-AFCA0B149958}" type="pres">
      <dgm:prSet presAssocID="{005B1B88-3A34-4A16-AC96-A259D47073FF}" presName="rootText" presStyleLbl="node1" presStyleIdx="0" presStyleCnt="3"/>
      <dgm:spPr/>
    </dgm:pt>
    <dgm:pt modelId="{EBFB841F-EA62-455B-9FD5-046D7A1DBED0}" type="pres">
      <dgm:prSet presAssocID="{005B1B88-3A34-4A16-AC96-A259D47073FF}" presName="rootConnector" presStyleLbl="node1" presStyleIdx="0" presStyleCnt="3"/>
      <dgm:spPr/>
    </dgm:pt>
    <dgm:pt modelId="{E58A971E-1168-4430-9686-A769CEC5B797}" type="pres">
      <dgm:prSet presAssocID="{005B1B88-3A34-4A16-AC96-A259D47073FF}" presName="childShape" presStyleCnt="0"/>
      <dgm:spPr/>
    </dgm:pt>
    <dgm:pt modelId="{1BF43029-AD26-4C60-8D95-1863472A5690}" type="pres">
      <dgm:prSet presAssocID="{B9603293-B097-4A89-9CF8-902C241BAB7B}" presName="Name13" presStyleLbl="parChTrans1D2" presStyleIdx="0" presStyleCnt="3"/>
      <dgm:spPr/>
    </dgm:pt>
    <dgm:pt modelId="{12C4354E-AA70-47F0-A798-55132C2BC2AF}" type="pres">
      <dgm:prSet presAssocID="{CA43A5DB-4C04-4F5D-8530-014E5AE6578C}" presName="childText" presStyleLbl="bgAcc1" presStyleIdx="0" presStyleCnt="3">
        <dgm:presLayoutVars>
          <dgm:bulletEnabled val="1"/>
        </dgm:presLayoutVars>
      </dgm:prSet>
      <dgm:spPr/>
    </dgm:pt>
    <dgm:pt modelId="{5DDDF733-1D92-42DD-AD53-87CE6A050FAF}" type="pres">
      <dgm:prSet presAssocID="{9FBA6D72-3DE6-46D9-8543-1CEA22F06C36}" presName="root" presStyleCnt="0"/>
      <dgm:spPr/>
    </dgm:pt>
    <dgm:pt modelId="{630CF807-BF48-412D-BCD4-1A585909FEF6}" type="pres">
      <dgm:prSet presAssocID="{9FBA6D72-3DE6-46D9-8543-1CEA22F06C36}" presName="rootComposite" presStyleCnt="0"/>
      <dgm:spPr/>
    </dgm:pt>
    <dgm:pt modelId="{52191C63-4281-4077-B47B-0AE9E71F12B7}" type="pres">
      <dgm:prSet presAssocID="{9FBA6D72-3DE6-46D9-8543-1CEA22F06C36}" presName="rootText" presStyleLbl="node1" presStyleIdx="1" presStyleCnt="3" custLinFactNeighborX="-12132"/>
      <dgm:spPr/>
    </dgm:pt>
    <dgm:pt modelId="{E28E5D61-74BB-4B0B-BEE7-FE1E962A72B3}" type="pres">
      <dgm:prSet presAssocID="{9FBA6D72-3DE6-46D9-8543-1CEA22F06C36}" presName="rootConnector" presStyleLbl="node1" presStyleIdx="1" presStyleCnt="3"/>
      <dgm:spPr/>
    </dgm:pt>
    <dgm:pt modelId="{41B4F0BC-D486-4E11-8E20-0F2BD583DBC1}" type="pres">
      <dgm:prSet presAssocID="{9FBA6D72-3DE6-46D9-8543-1CEA22F06C36}" presName="childShape" presStyleCnt="0"/>
      <dgm:spPr/>
    </dgm:pt>
    <dgm:pt modelId="{D745A317-F4A9-426B-BCF2-8D704C4FD871}" type="pres">
      <dgm:prSet presAssocID="{89403229-A2F4-4476-B3CB-5C77E780C231}" presName="Name13" presStyleLbl="parChTrans1D2" presStyleIdx="1" presStyleCnt="3"/>
      <dgm:spPr/>
    </dgm:pt>
    <dgm:pt modelId="{F749550E-68F1-4406-A260-F12ACDF00249}" type="pres">
      <dgm:prSet presAssocID="{0DE437D0-5606-4538-9C6C-4F0EE98E5C83}" presName="childText" presStyleLbl="bgAcc1" presStyleIdx="1" presStyleCnt="3" custLinFactNeighborX="-15165">
        <dgm:presLayoutVars>
          <dgm:bulletEnabled val="1"/>
        </dgm:presLayoutVars>
      </dgm:prSet>
      <dgm:spPr/>
    </dgm:pt>
    <dgm:pt modelId="{ADF5D49E-208E-4675-A12D-EEE221966A8F}" type="pres">
      <dgm:prSet presAssocID="{811B731C-5DD0-4F11-B6DB-D6F487202D48}" presName="root" presStyleCnt="0"/>
      <dgm:spPr/>
    </dgm:pt>
    <dgm:pt modelId="{9148C4A2-C76D-4460-8A1B-17B20687A36B}" type="pres">
      <dgm:prSet presAssocID="{811B731C-5DD0-4F11-B6DB-D6F487202D48}" presName="rootComposite" presStyleCnt="0"/>
      <dgm:spPr/>
    </dgm:pt>
    <dgm:pt modelId="{53F84098-BB2B-4D5B-BC3A-FAA3434F56A4}" type="pres">
      <dgm:prSet presAssocID="{811B731C-5DD0-4F11-B6DB-D6F487202D48}" presName="rootText" presStyleLbl="node1" presStyleIdx="2" presStyleCnt="3" custLinFactNeighborX="-22915"/>
      <dgm:spPr/>
    </dgm:pt>
    <dgm:pt modelId="{3279AE30-678F-4E64-A321-2EAFC1103C10}" type="pres">
      <dgm:prSet presAssocID="{811B731C-5DD0-4F11-B6DB-D6F487202D48}" presName="rootConnector" presStyleLbl="node1" presStyleIdx="2" presStyleCnt="3"/>
      <dgm:spPr/>
    </dgm:pt>
    <dgm:pt modelId="{CD509001-4B00-40DA-B39D-8AF32303D375}" type="pres">
      <dgm:prSet presAssocID="{811B731C-5DD0-4F11-B6DB-D6F487202D48}" presName="childShape" presStyleCnt="0"/>
      <dgm:spPr/>
    </dgm:pt>
    <dgm:pt modelId="{CC87A99C-E912-45F9-AD21-FC2C36C79D76}" type="pres">
      <dgm:prSet presAssocID="{29F5C512-B9C3-4030-99BF-B1C745797E4C}" presName="Name13" presStyleLbl="parChTrans1D2" presStyleIdx="2" presStyleCnt="3"/>
      <dgm:spPr/>
    </dgm:pt>
    <dgm:pt modelId="{6CD8FB2E-25B3-41DD-9630-EC885159C9D8}" type="pres">
      <dgm:prSet presAssocID="{C7AF5ACE-B973-4E9F-BF3B-DA3509B22F57}" presName="childText" presStyleLbl="bgAcc1" presStyleIdx="2" presStyleCnt="3" custScaleX="110408" custLinFactNeighborX="-30325">
        <dgm:presLayoutVars>
          <dgm:bulletEnabled val="1"/>
        </dgm:presLayoutVars>
      </dgm:prSet>
      <dgm:spPr/>
    </dgm:pt>
  </dgm:ptLst>
  <dgm:cxnLst>
    <dgm:cxn modelId="{4645780B-19D6-486C-9B10-C6D6E16D327E}" srcId="{9FBA6D72-3DE6-46D9-8543-1CEA22F06C36}" destId="{0DE437D0-5606-4538-9C6C-4F0EE98E5C83}" srcOrd="0" destOrd="0" parTransId="{89403229-A2F4-4476-B3CB-5C77E780C231}" sibTransId="{D3933E99-E840-47E7-837A-4A323A351D3D}"/>
    <dgm:cxn modelId="{F22C7612-2470-4215-A9CD-1B04D0C2CB5C}" srcId="{005B1B88-3A34-4A16-AC96-A259D47073FF}" destId="{CA43A5DB-4C04-4F5D-8530-014E5AE6578C}" srcOrd="0" destOrd="0" parTransId="{B9603293-B097-4A89-9CF8-902C241BAB7B}" sibTransId="{A5EA0FA8-AEB0-4732-B1A4-9700427ED964}"/>
    <dgm:cxn modelId="{0167BC35-F476-4378-A3CB-4902CFCD03F5}" type="presOf" srcId="{005B1B88-3A34-4A16-AC96-A259D47073FF}" destId="{EBFB841F-EA62-455B-9FD5-046D7A1DBED0}" srcOrd="1" destOrd="0" presId="urn:microsoft.com/office/officeart/2005/8/layout/hierarchy3"/>
    <dgm:cxn modelId="{1EB77739-DADD-4918-84DA-353269695467}" srcId="{71920C85-BEF7-4C21-B3DB-3616E5D181E0}" destId="{005B1B88-3A34-4A16-AC96-A259D47073FF}" srcOrd="0" destOrd="0" parTransId="{C5ED2615-B47A-4CE4-ADA2-16BC0A20C2CD}" sibTransId="{9719F01F-C818-408F-97DE-2DE96EB07698}"/>
    <dgm:cxn modelId="{BE74173B-723E-4099-9A74-CFE80E3DD0BC}" type="presOf" srcId="{0DE437D0-5606-4538-9C6C-4F0EE98E5C83}" destId="{F749550E-68F1-4406-A260-F12ACDF00249}" srcOrd="0" destOrd="0" presId="urn:microsoft.com/office/officeart/2005/8/layout/hierarchy3"/>
    <dgm:cxn modelId="{76FCFD41-936D-4E31-95CA-FD5A805BB852}" type="presOf" srcId="{9FBA6D72-3DE6-46D9-8543-1CEA22F06C36}" destId="{E28E5D61-74BB-4B0B-BEE7-FE1E962A72B3}" srcOrd="1" destOrd="0" presId="urn:microsoft.com/office/officeart/2005/8/layout/hierarchy3"/>
    <dgm:cxn modelId="{0B92FD4B-31E1-4D55-816D-A43E7DD837E0}" type="presOf" srcId="{71920C85-BEF7-4C21-B3DB-3616E5D181E0}" destId="{EF06ABE8-6FA1-461D-A7EC-1CA50F661E67}" srcOrd="0" destOrd="0" presId="urn:microsoft.com/office/officeart/2005/8/layout/hierarchy3"/>
    <dgm:cxn modelId="{19E4C94F-912A-4E98-B4D9-DE537F9B0586}" type="presOf" srcId="{89403229-A2F4-4476-B3CB-5C77E780C231}" destId="{D745A317-F4A9-426B-BCF2-8D704C4FD871}" srcOrd="0" destOrd="0" presId="urn:microsoft.com/office/officeart/2005/8/layout/hierarchy3"/>
    <dgm:cxn modelId="{E6291450-EAC8-4AD1-A79C-43A14BCC24AF}" type="presOf" srcId="{B9603293-B097-4A89-9CF8-902C241BAB7B}" destId="{1BF43029-AD26-4C60-8D95-1863472A5690}" srcOrd="0" destOrd="0" presId="urn:microsoft.com/office/officeart/2005/8/layout/hierarchy3"/>
    <dgm:cxn modelId="{4EAE606E-C173-459D-B5B0-6C3F5520CA4F}" type="presOf" srcId="{811B731C-5DD0-4F11-B6DB-D6F487202D48}" destId="{3279AE30-678F-4E64-A321-2EAFC1103C10}" srcOrd="1" destOrd="0" presId="urn:microsoft.com/office/officeart/2005/8/layout/hierarchy3"/>
    <dgm:cxn modelId="{62946C6F-64B8-4D5B-8A5B-46D322D60EB0}" type="presOf" srcId="{005B1B88-3A34-4A16-AC96-A259D47073FF}" destId="{2EBB61CD-D848-49CD-A90A-AFCA0B149958}" srcOrd="0" destOrd="0" presId="urn:microsoft.com/office/officeart/2005/8/layout/hierarchy3"/>
    <dgm:cxn modelId="{27DB467E-A6DA-421F-ACBA-0F8260B98A3C}" type="presOf" srcId="{CA43A5DB-4C04-4F5D-8530-014E5AE6578C}" destId="{12C4354E-AA70-47F0-A798-55132C2BC2AF}" srcOrd="0" destOrd="0" presId="urn:microsoft.com/office/officeart/2005/8/layout/hierarchy3"/>
    <dgm:cxn modelId="{C97E1286-0FD5-45A7-9220-5F0C300D36E4}" srcId="{71920C85-BEF7-4C21-B3DB-3616E5D181E0}" destId="{811B731C-5DD0-4F11-B6DB-D6F487202D48}" srcOrd="2" destOrd="0" parTransId="{52A4C851-8630-46C3-B851-7A2B4F579FB0}" sibTransId="{02910277-262E-4F22-93A2-B178F446D3AE}"/>
    <dgm:cxn modelId="{671D17AE-A69D-4B3E-8925-E21A44DF1A33}" srcId="{71920C85-BEF7-4C21-B3DB-3616E5D181E0}" destId="{9FBA6D72-3DE6-46D9-8543-1CEA22F06C36}" srcOrd="1" destOrd="0" parTransId="{F8C9820D-300E-423B-ADF8-6BF747F0A3AF}" sibTransId="{05CDB1EF-8944-43A7-BD49-74A80496BD2E}"/>
    <dgm:cxn modelId="{57598EBA-50BF-44D6-9231-599AEA63C1A7}" type="presOf" srcId="{C7AF5ACE-B973-4E9F-BF3B-DA3509B22F57}" destId="{6CD8FB2E-25B3-41DD-9630-EC885159C9D8}" srcOrd="0" destOrd="0" presId="urn:microsoft.com/office/officeart/2005/8/layout/hierarchy3"/>
    <dgm:cxn modelId="{0EBFD4BF-2773-48EB-AAFA-F8119E587C12}" type="presOf" srcId="{811B731C-5DD0-4F11-B6DB-D6F487202D48}" destId="{53F84098-BB2B-4D5B-BC3A-FAA3434F56A4}" srcOrd="0" destOrd="0" presId="urn:microsoft.com/office/officeart/2005/8/layout/hierarchy3"/>
    <dgm:cxn modelId="{BE751CD2-A8BC-4E00-B275-972B13D68FA4}" srcId="{811B731C-5DD0-4F11-B6DB-D6F487202D48}" destId="{C7AF5ACE-B973-4E9F-BF3B-DA3509B22F57}" srcOrd="0" destOrd="0" parTransId="{29F5C512-B9C3-4030-99BF-B1C745797E4C}" sibTransId="{57498BE0-51CE-4D8C-B636-B839383E8F27}"/>
    <dgm:cxn modelId="{0023A3F1-4E57-4EA4-8E2A-386FAABF880C}" type="presOf" srcId="{9FBA6D72-3DE6-46D9-8543-1CEA22F06C36}" destId="{52191C63-4281-4077-B47B-0AE9E71F12B7}" srcOrd="0" destOrd="0" presId="urn:microsoft.com/office/officeart/2005/8/layout/hierarchy3"/>
    <dgm:cxn modelId="{26C6E3FF-FA41-4484-9A8B-940D9F1071BA}" type="presOf" srcId="{29F5C512-B9C3-4030-99BF-B1C745797E4C}" destId="{CC87A99C-E912-45F9-AD21-FC2C36C79D76}" srcOrd="0" destOrd="0" presId="urn:microsoft.com/office/officeart/2005/8/layout/hierarchy3"/>
    <dgm:cxn modelId="{7179A59D-B6FD-4DB4-85A6-4B8DC2A9CBAA}" type="presParOf" srcId="{EF06ABE8-6FA1-461D-A7EC-1CA50F661E67}" destId="{B6CD9A10-A943-4064-AD37-96B38BF2A813}" srcOrd="0" destOrd="0" presId="urn:microsoft.com/office/officeart/2005/8/layout/hierarchy3"/>
    <dgm:cxn modelId="{80F6D917-E425-4C3C-A863-BF9E0165AD9A}" type="presParOf" srcId="{B6CD9A10-A943-4064-AD37-96B38BF2A813}" destId="{48BE1638-5A96-4736-87BF-D6D14358CC5F}" srcOrd="0" destOrd="0" presId="urn:microsoft.com/office/officeart/2005/8/layout/hierarchy3"/>
    <dgm:cxn modelId="{4E3398DD-5956-4C80-BD6F-0A69E363000E}" type="presParOf" srcId="{48BE1638-5A96-4736-87BF-D6D14358CC5F}" destId="{2EBB61CD-D848-49CD-A90A-AFCA0B149958}" srcOrd="0" destOrd="0" presId="urn:microsoft.com/office/officeart/2005/8/layout/hierarchy3"/>
    <dgm:cxn modelId="{7952CBA3-398B-473D-B3A9-7DB7D935FF49}" type="presParOf" srcId="{48BE1638-5A96-4736-87BF-D6D14358CC5F}" destId="{EBFB841F-EA62-455B-9FD5-046D7A1DBED0}" srcOrd="1" destOrd="0" presId="urn:microsoft.com/office/officeart/2005/8/layout/hierarchy3"/>
    <dgm:cxn modelId="{46C56625-9EE8-4FFF-8B99-C82EBA368DC6}" type="presParOf" srcId="{B6CD9A10-A943-4064-AD37-96B38BF2A813}" destId="{E58A971E-1168-4430-9686-A769CEC5B797}" srcOrd="1" destOrd="0" presId="urn:microsoft.com/office/officeart/2005/8/layout/hierarchy3"/>
    <dgm:cxn modelId="{35F1960B-7C0A-45B4-B213-448F05C571A7}" type="presParOf" srcId="{E58A971E-1168-4430-9686-A769CEC5B797}" destId="{1BF43029-AD26-4C60-8D95-1863472A5690}" srcOrd="0" destOrd="0" presId="urn:microsoft.com/office/officeart/2005/8/layout/hierarchy3"/>
    <dgm:cxn modelId="{9789CBF3-D00F-4353-915C-6509CB4C0703}" type="presParOf" srcId="{E58A971E-1168-4430-9686-A769CEC5B797}" destId="{12C4354E-AA70-47F0-A798-55132C2BC2AF}" srcOrd="1" destOrd="0" presId="urn:microsoft.com/office/officeart/2005/8/layout/hierarchy3"/>
    <dgm:cxn modelId="{F0B44817-580C-4FDF-81EA-79B916661BFA}" type="presParOf" srcId="{EF06ABE8-6FA1-461D-A7EC-1CA50F661E67}" destId="{5DDDF733-1D92-42DD-AD53-87CE6A050FAF}" srcOrd="1" destOrd="0" presId="urn:microsoft.com/office/officeart/2005/8/layout/hierarchy3"/>
    <dgm:cxn modelId="{1063498E-FA28-402E-9C89-06D83D32F559}" type="presParOf" srcId="{5DDDF733-1D92-42DD-AD53-87CE6A050FAF}" destId="{630CF807-BF48-412D-BCD4-1A585909FEF6}" srcOrd="0" destOrd="0" presId="urn:microsoft.com/office/officeart/2005/8/layout/hierarchy3"/>
    <dgm:cxn modelId="{050276AB-4516-4F9F-BA2F-CA6B8E9A72CF}" type="presParOf" srcId="{630CF807-BF48-412D-BCD4-1A585909FEF6}" destId="{52191C63-4281-4077-B47B-0AE9E71F12B7}" srcOrd="0" destOrd="0" presId="urn:microsoft.com/office/officeart/2005/8/layout/hierarchy3"/>
    <dgm:cxn modelId="{1B25E89C-52E0-4D5D-94D1-10E76383D617}" type="presParOf" srcId="{630CF807-BF48-412D-BCD4-1A585909FEF6}" destId="{E28E5D61-74BB-4B0B-BEE7-FE1E962A72B3}" srcOrd="1" destOrd="0" presId="urn:microsoft.com/office/officeart/2005/8/layout/hierarchy3"/>
    <dgm:cxn modelId="{12428257-709E-4CD3-8AD4-193AC5D49126}" type="presParOf" srcId="{5DDDF733-1D92-42DD-AD53-87CE6A050FAF}" destId="{41B4F0BC-D486-4E11-8E20-0F2BD583DBC1}" srcOrd="1" destOrd="0" presId="urn:microsoft.com/office/officeart/2005/8/layout/hierarchy3"/>
    <dgm:cxn modelId="{9D1A6A9F-F710-47CF-9ECB-37EF344D7783}" type="presParOf" srcId="{41B4F0BC-D486-4E11-8E20-0F2BD583DBC1}" destId="{D745A317-F4A9-426B-BCF2-8D704C4FD871}" srcOrd="0" destOrd="0" presId="urn:microsoft.com/office/officeart/2005/8/layout/hierarchy3"/>
    <dgm:cxn modelId="{EA5C96D8-FC25-4B86-9F14-4F566374DD0E}" type="presParOf" srcId="{41B4F0BC-D486-4E11-8E20-0F2BD583DBC1}" destId="{F749550E-68F1-4406-A260-F12ACDF00249}" srcOrd="1" destOrd="0" presId="urn:microsoft.com/office/officeart/2005/8/layout/hierarchy3"/>
    <dgm:cxn modelId="{D0CF8476-4293-4EBA-8BD8-730B50E122EA}" type="presParOf" srcId="{EF06ABE8-6FA1-461D-A7EC-1CA50F661E67}" destId="{ADF5D49E-208E-4675-A12D-EEE221966A8F}" srcOrd="2" destOrd="0" presId="urn:microsoft.com/office/officeart/2005/8/layout/hierarchy3"/>
    <dgm:cxn modelId="{03AB3E0B-5F2C-41E0-AE81-7C0A5A155557}" type="presParOf" srcId="{ADF5D49E-208E-4675-A12D-EEE221966A8F}" destId="{9148C4A2-C76D-4460-8A1B-17B20687A36B}" srcOrd="0" destOrd="0" presId="urn:microsoft.com/office/officeart/2005/8/layout/hierarchy3"/>
    <dgm:cxn modelId="{DA043E16-4416-4519-B0FB-8B17166EE066}" type="presParOf" srcId="{9148C4A2-C76D-4460-8A1B-17B20687A36B}" destId="{53F84098-BB2B-4D5B-BC3A-FAA3434F56A4}" srcOrd="0" destOrd="0" presId="urn:microsoft.com/office/officeart/2005/8/layout/hierarchy3"/>
    <dgm:cxn modelId="{D57AB9C6-0414-4C6C-8062-49D2901AA9FB}" type="presParOf" srcId="{9148C4A2-C76D-4460-8A1B-17B20687A36B}" destId="{3279AE30-678F-4E64-A321-2EAFC1103C10}" srcOrd="1" destOrd="0" presId="urn:microsoft.com/office/officeart/2005/8/layout/hierarchy3"/>
    <dgm:cxn modelId="{CCE8D80B-8185-43A5-907D-84AEEED32581}" type="presParOf" srcId="{ADF5D49E-208E-4675-A12D-EEE221966A8F}" destId="{CD509001-4B00-40DA-B39D-8AF32303D375}" srcOrd="1" destOrd="0" presId="urn:microsoft.com/office/officeart/2005/8/layout/hierarchy3"/>
    <dgm:cxn modelId="{EC7F1BB9-2E2B-4430-A245-4D993F603703}" type="presParOf" srcId="{CD509001-4B00-40DA-B39D-8AF32303D375}" destId="{CC87A99C-E912-45F9-AD21-FC2C36C79D76}" srcOrd="0" destOrd="0" presId="urn:microsoft.com/office/officeart/2005/8/layout/hierarchy3"/>
    <dgm:cxn modelId="{7D9C9790-64D6-4E0A-9C8A-8E78349F8A52}" type="presParOf" srcId="{CD509001-4B00-40DA-B39D-8AF32303D375}" destId="{6CD8FB2E-25B3-41DD-9630-EC885159C9D8}" srcOrd="1" destOrd="0" presId="urn:microsoft.com/office/officeart/2005/8/layout/hierarchy3"/>
  </dgm:cxnLst>
  <dgm:bg/>
  <dgm:whole/>
  <dgm:extLst>
    <a:ext uri="http://schemas.microsoft.com/office/drawing/2008/diagram">
      <dsp:dataModelExt xmlns:dsp="http://schemas.microsoft.com/office/drawing/2008/diagram" relId="rId1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EBB61CD-D848-49CD-A90A-AFCA0B149958}">
      <dsp:nvSpPr>
        <dsp:cNvPr id="0" name=""/>
        <dsp:cNvSpPr/>
      </dsp:nvSpPr>
      <dsp:spPr>
        <a:xfrm>
          <a:off x="5534" y="905127"/>
          <a:ext cx="3231079" cy="16155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345" tIns="62230" rIns="93345" bIns="62230" numCol="1" spcCol="1270" anchor="ctr" anchorCtr="0">
          <a:noAutofit/>
        </a:bodyPr>
        <a:lstStyle/>
        <a:p>
          <a:pPr marL="0" lvl="0" indent="0" algn="ctr" defTabSz="2178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b="1" kern="1200" dirty="0"/>
            <a:t>LDSC </a:t>
          </a:r>
        </a:p>
      </dsp:txBody>
      <dsp:txXfrm>
        <a:off x="52852" y="952445"/>
        <a:ext cx="3136443" cy="1520903"/>
      </dsp:txXfrm>
    </dsp:sp>
    <dsp:sp modelId="{1BF43029-AD26-4C60-8D95-1863472A5690}">
      <dsp:nvSpPr>
        <dsp:cNvPr id="0" name=""/>
        <dsp:cNvSpPr/>
      </dsp:nvSpPr>
      <dsp:spPr>
        <a:xfrm>
          <a:off x="328642" y="2520667"/>
          <a:ext cx="323107" cy="12116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1654"/>
              </a:lnTo>
              <a:lnTo>
                <a:pt x="323107" y="12116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2C4354E-AA70-47F0-A798-55132C2BC2AF}">
      <dsp:nvSpPr>
        <dsp:cNvPr id="0" name=""/>
        <dsp:cNvSpPr/>
      </dsp:nvSpPr>
      <dsp:spPr>
        <a:xfrm>
          <a:off x="651750" y="2924552"/>
          <a:ext cx="2584863" cy="16155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0" i="0" kern="1200" dirty="0">
              <a:latin typeface="+mn-lt"/>
              <a:ea typeface="Arial Unicode MS"/>
            </a:rPr>
            <a:t>Correlations with external traits</a:t>
          </a:r>
          <a:endParaRPr lang="en-GB" sz="3200" b="0" kern="1200" dirty="0"/>
        </a:p>
      </dsp:txBody>
      <dsp:txXfrm>
        <a:off x="699068" y="2971870"/>
        <a:ext cx="2490227" cy="1520903"/>
      </dsp:txXfrm>
    </dsp:sp>
    <dsp:sp modelId="{52191C63-4281-4077-B47B-0AE9E71F12B7}">
      <dsp:nvSpPr>
        <dsp:cNvPr id="0" name=""/>
        <dsp:cNvSpPr/>
      </dsp:nvSpPr>
      <dsp:spPr>
        <a:xfrm>
          <a:off x="3652390" y="905127"/>
          <a:ext cx="3231079" cy="16155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345" tIns="62230" rIns="93345" bIns="62230" numCol="1" spcCol="1270" anchor="ctr" anchorCtr="0">
          <a:noAutofit/>
        </a:bodyPr>
        <a:lstStyle/>
        <a:p>
          <a:pPr marL="0" lvl="0" indent="0" algn="ctr" defTabSz="2178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b="1" kern="1200" dirty="0"/>
            <a:t>LD Clumping </a:t>
          </a:r>
        </a:p>
      </dsp:txBody>
      <dsp:txXfrm>
        <a:off x="3699708" y="952445"/>
        <a:ext cx="3136443" cy="1520903"/>
      </dsp:txXfrm>
    </dsp:sp>
    <dsp:sp modelId="{D745A317-F4A9-426B-BCF2-8D704C4FD871}">
      <dsp:nvSpPr>
        <dsp:cNvPr id="0" name=""/>
        <dsp:cNvSpPr/>
      </dsp:nvSpPr>
      <dsp:spPr>
        <a:xfrm>
          <a:off x="3975498" y="2520667"/>
          <a:ext cx="323107" cy="12116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1654"/>
              </a:lnTo>
              <a:lnTo>
                <a:pt x="323107" y="12116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49550E-68F1-4406-A260-F12ACDF00249}">
      <dsp:nvSpPr>
        <dsp:cNvPr id="0" name=""/>
        <dsp:cNvSpPr/>
      </dsp:nvSpPr>
      <dsp:spPr>
        <a:xfrm>
          <a:off x="4298606" y="2924552"/>
          <a:ext cx="2584863" cy="16155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0" kern="1200" dirty="0"/>
            <a:t>Significant independent hits</a:t>
          </a:r>
        </a:p>
      </dsp:txBody>
      <dsp:txXfrm>
        <a:off x="4345924" y="2971870"/>
        <a:ext cx="2490227" cy="1520903"/>
      </dsp:txXfrm>
    </dsp:sp>
    <dsp:sp modelId="{53F84098-BB2B-4D5B-BC3A-FAA3434F56A4}">
      <dsp:nvSpPr>
        <dsp:cNvPr id="0" name=""/>
        <dsp:cNvSpPr/>
      </dsp:nvSpPr>
      <dsp:spPr>
        <a:xfrm>
          <a:off x="7342832" y="905127"/>
          <a:ext cx="3231079" cy="1615539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3345" tIns="62230" rIns="93345" bIns="62230" numCol="1" spcCol="1270" anchor="ctr" anchorCtr="0">
          <a:noAutofit/>
        </a:bodyPr>
        <a:lstStyle/>
        <a:p>
          <a:pPr marL="0" lvl="0" indent="0" algn="ctr" defTabSz="21780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4900" b="1" kern="1200" dirty="0"/>
            <a:t>MAGMA</a:t>
          </a:r>
        </a:p>
      </dsp:txBody>
      <dsp:txXfrm>
        <a:off x="7390150" y="952445"/>
        <a:ext cx="3136443" cy="1520903"/>
      </dsp:txXfrm>
    </dsp:sp>
    <dsp:sp modelId="{CC87A99C-E912-45F9-AD21-FC2C36C79D76}">
      <dsp:nvSpPr>
        <dsp:cNvPr id="0" name=""/>
        <dsp:cNvSpPr/>
      </dsp:nvSpPr>
      <dsp:spPr>
        <a:xfrm>
          <a:off x="7665940" y="2520667"/>
          <a:ext cx="279649" cy="121165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211654"/>
              </a:lnTo>
              <a:lnTo>
                <a:pt x="279649" y="1211654"/>
              </a:lnTo>
            </a:path>
          </a:pathLst>
        </a:custGeom>
        <a:noFill/>
        <a:ln w="127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CD8FB2E-25B3-41DD-9630-EC885159C9D8}">
      <dsp:nvSpPr>
        <dsp:cNvPr id="0" name=""/>
        <dsp:cNvSpPr/>
      </dsp:nvSpPr>
      <dsp:spPr>
        <a:xfrm>
          <a:off x="7945590" y="2924552"/>
          <a:ext cx="2853896" cy="1615539"/>
        </a:xfrm>
        <a:prstGeom prst="roundRect">
          <a:avLst>
            <a:gd name="adj" fmla="val 10000"/>
          </a:avLst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60" tIns="40640" rIns="60960" bIns="40640" numCol="1" spcCol="1270" anchor="ctr" anchorCtr="0">
          <a:noAutofit/>
        </a:bodyPr>
        <a:lstStyle/>
        <a:p>
          <a:pPr marL="0" lvl="0" indent="0" algn="ctr" defTabSz="142240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3200" b="0" kern="1200" dirty="0"/>
            <a:t>Gene set enrichment analysis</a:t>
          </a:r>
        </a:p>
      </dsp:txBody>
      <dsp:txXfrm>
        <a:off x="7992908" y="2971870"/>
        <a:ext cx="2759260" cy="152090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3">
  <dgm:title val=""/>
  <dgm:desc val=""/>
  <dgm:catLst>
    <dgm:cat type="hierarchy" pri="7000"/>
    <dgm:cat type="list" pri="23000"/>
    <dgm:cat type="relationship" pri="15000"/>
    <dgm:cat type="convert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1" destId="11" srcOrd="0" destOrd="0"/>
        <dgm:cxn modelId="6" srcId="1" destId="12" srcOrd="1" destOrd="0"/>
        <dgm:cxn modelId="7" srcId="0" destId="2" srcOrd="1" destOrd="0"/>
        <dgm:cxn modelId="8" srcId="2" destId="21" srcOrd="0" destOrd="0"/>
        <dgm:cxn modelId="9" srcId="2" destId="2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diagram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forName="rootText" op="equ" val="65"/>
      <dgm:constr type="primFontSz" for="des" forName="childText" op="equ" val="65"/>
      <dgm:constr type="w" for="des" forName="rootComposite" refType="w"/>
      <dgm:constr type="h" for="des" forName="rootComposite" refType="w" fact="0.5"/>
      <dgm:constr type="w" for="des" forName="childText" refType="w" refFor="des" refForName="rootComposite" fact="0.8"/>
      <dgm:constr type="h" for="des" forName="childText" refType="h" refFor="des" refForName="rootComposite"/>
      <dgm:constr type="sibSp" refType="w" refFor="des" refForName="rootComposite" fact="0.25"/>
      <dgm:constr type="sibSp" for="des" forName="childShape" refType="h" refFor="des" refForName="childText" fact="0.25"/>
      <dgm:constr type="sp" for="des" forName="root" refType="h" refFor="des" refForName="childText" fact="0.25"/>
    </dgm:constrLst>
    <dgm:ruleLst/>
    <dgm:forEach name="Name3" axis="ch">
      <dgm:forEach name="Name4" axis="self" ptType="node" cnt="1">
        <dgm:layoutNode name="root">
          <dgm:choose name="Name5">
            <dgm:if name="Name6" func="var" arg="dir" op="equ" val="norm">
              <dgm:alg type="hierRoot">
                <dgm:param type="hierAlign" val="tL"/>
              </dgm:alg>
            </dgm:if>
            <dgm:else name="Name7">
              <dgm:alg type="hierRoot">
                <dgm:param type="hierAlign" val="tR"/>
              </dgm:alg>
            </dgm:else>
          </dgm:choose>
          <dgm:shape xmlns:r="http://schemas.openxmlformats.org/officeDocument/2006/relationships" r:blip="">
            <dgm:adjLst/>
          </dgm:shape>
          <dgm:presOf/>
          <dgm:constrLst>
            <dgm:constr type="alignOff" val="0.2"/>
          </dgm:constrLst>
          <dgm:ruleLst/>
          <dgm:layoutNode name="rootComposite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8">
              <dgm:if name="Name9" func="var" arg="dir" op="equ" val="norm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l" for="ch" forName="rootConnector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if>
              <dgm:else name="Name10">
                <dgm:constrLst>
                  <dgm:constr type="l" for="ch" forName="rootText"/>
                  <dgm:constr type="t" for="ch" forName="rootText"/>
                  <dgm:constr type="w" for="ch" forName="rootText" refType="w"/>
                  <dgm:constr type="h" for="ch" forName="rootText" refType="h"/>
                  <dgm:constr type="r" for="ch" forName="rootConnector" refType="w"/>
                  <dgm:constr type="t" for="ch" forName="rootConnector"/>
                  <dgm:constr type="w" for="ch" forName="rootConnector" refType="w" refFor="ch" refForName="rootText" fact="0.2"/>
                  <dgm:constr type="h" for="ch" forName="rootConnector" refType="h" refFor="ch" refForName="rootText"/>
                </dgm:constrLst>
              </dgm:else>
            </dgm:choose>
            <dgm:ruleLst/>
            <dgm:layoutNode name="rootText" styleLbl="node1"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 ptType="node" cnt="1"/>
              <dgm:constrLst>
                <dgm:constr type="tMarg" refType="primFontSz" fact="0.1"/>
                <dgm:constr type="bMarg" refType="primFontSz" fact="0.1"/>
                <dgm:constr type="lMarg" refType="primFontSz" fact="0.15"/>
                <dgm:constr type="rMarg" refType="primFontSz" fact="0.15"/>
              </dgm:constrLst>
              <dgm:ruleLst>
                <dgm:rule type="primFontSz" val="5" fact="NaN" max="NaN"/>
              </dgm:ruleLst>
            </dgm:layoutNode>
            <dgm:layoutNode name="rootConnector" moveWith="rootText">
              <dgm:alg type="sp"/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self" ptType="node" cnt="1"/>
              <dgm:constrLst/>
              <dgm:ruleLst/>
            </dgm:layoutNode>
          </dgm:layoutNode>
          <dgm:layoutNode name="childShape">
            <dgm:alg type="hierChild">
              <dgm:param type="chAlign" val="l"/>
              <dgm:param type="linDir" val="fromT"/>
            </dgm:alg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11" axis="ch">
              <dgm:forEach name="Name12" axis="self" ptType="parTrans" cnt="1">
                <dgm:layoutNode name="Name13">
                  <dgm:choose name="Name14">
                    <dgm:if name="Name15" func="var" arg="dir" op="equ" val="norm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L"/>
                      </dgm:alg>
                    </dgm:if>
                    <dgm:else name="Name16">
                      <dgm:alg type="conn">
                        <dgm:param type="dim" val="1D"/>
                        <dgm:param type="endSty" val="noArr"/>
                        <dgm:param type="connRout" val="bend"/>
                        <dgm:param type="srcNode" val="rootConnector"/>
                        <dgm:param type="begPts" val="bCtr"/>
                        <dgm:param type="endPts" val="midR"/>
                      </dgm:alg>
                    </dgm:else>
                  </dgm:choose>
                  <dgm:shape xmlns:r="http://schemas.openxmlformats.org/officeDocument/2006/relationships" type="conn" r:blip="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7" axis="self" ptType="node">
                <dgm:layoutNode name="childText" styleLbl="bgAcc1">
                  <dgm:varLst>
                    <dgm:bulletEnabled val="1"/>
                  </dgm:varLst>
                  <dgm:alg type="tx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self desOrSelf" ptType="node node" st="1 1" cnt="1 0"/>
                  <dgm:constrLst>
                    <dgm:constr type="tMarg" refType="primFontSz" fact="0.1"/>
                    <dgm:constr type="bMarg" refType="primFontSz" fact="0.1"/>
                    <dgm:constr type="lMarg" refType="primFontSz" fact="0.15"/>
                    <dgm:constr type="rMarg" refType="primFontSz" fact="0.15"/>
                  </dgm:constrLst>
                  <dgm:ruleLst>
                    <dgm:rule type="primFontSz" val="5" fact="NaN" max="NaN"/>
                  </dgm:ruleLst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tiff>
</file>

<file path=ppt/media/image6.tif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7058D0-2614-4029-A762-81DA5D4BF32E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274888" y="1143000"/>
            <a:ext cx="2308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AF5258-76CE-4576-BDCE-97CB86CBC815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771557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274888" y="1143000"/>
            <a:ext cx="2308225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Given the interesting patterns of changes we found in the </a:t>
            </a:r>
            <a:r>
              <a:rPr lang="en-GB" dirty="0" err="1"/>
              <a:t>rgs</a:t>
            </a:r>
            <a:r>
              <a:rPr lang="en-GB" dirty="0"/>
              <a:t> between the 11 psychiatric disorders, it become worth investigating the biological underpinning of the Non-</a:t>
            </a:r>
            <a:r>
              <a:rPr lang="en-GB" dirty="0" err="1"/>
              <a:t>ps</a:t>
            </a:r>
            <a:r>
              <a:rPr lang="en-GB" dirty="0"/>
              <a:t> in our Part 2 of our project, the downstream analysis. </a:t>
            </a:r>
          </a:p>
          <a:p>
            <a:endParaRPr lang="en-GB" dirty="0"/>
          </a:p>
          <a:p>
            <a:r>
              <a:rPr lang="en-GB" dirty="0"/>
              <a:t>The aim of the part 2 of the project is to investigate and compare the disorders before and after taking out p in downstream analyses. </a:t>
            </a:r>
          </a:p>
          <a:p>
            <a:endParaRPr lang="en-GB" dirty="0"/>
          </a:p>
          <a:p>
            <a:r>
              <a:rPr lang="en-GB" dirty="0"/>
              <a:t>We conducted three part of downstream analysis: genetic correlation with external traits, novel genetic loci identification, and exploring the gene and gene-set enrichment in the </a:t>
            </a:r>
            <a:r>
              <a:rPr lang="en-GB" dirty="0" err="1"/>
              <a:t>Nonps</a:t>
            </a:r>
            <a:endParaRPr lang="en-GB" dirty="0"/>
          </a:p>
          <a:p>
            <a:pPr marL="228600" indent="-228600">
              <a:buAutoNum type="arabicPeriod"/>
            </a:pPr>
            <a:r>
              <a:rPr lang="en-GB" dirty="0"/>
              <a:t>Firstly we examined the genetic correlation between Non-</a:t>
            </a:r>
            <a:r>
              <a:rPr lang="en-GB" dirty="0" err="1"/>
              <a:t>ps</a:t>
            </a:r>
            <a:r>
              <a:rPr lang="en-GB" dirty="0"/>
              <a:t> and external traits in 4 categories: demographic, health, psychological and anthropometric. Then we compare the </a:t>
            </a:r>
            <a:r>
              <a:rPr lang="en-GB" dirty="0" err="1"/>
              <a:t>Nonp</a:t>
            </a:r>
            <a:r>
              <a:rPr lang="en-GB" dirty="0"/>
              <a:t> correlations with the disorder original. We applied the jack-knife correction when comparing the </a:t>
            </a:r>
            <a:r>
              <a:rPr lang="en-GB" dirty="0" err="1"/>
              <a:t>rgs</a:t>
            </a:r>
            <a:endParaRPr lang="en-GB" dirty="0"/>
          </a:p>
          <a:p>
            <a:pPr marL="228600" indent="-228600">
              <a:buAutoNum type="arabicPeriod"/>
            </a:pPr>
            <a:r>
              <a:rPr lang="en-GB" dirty="0"/>
              <a:t>Then we used LD clumping to sum up the GWAS signals across the genome and identified independent significant SNPs associated with the Non-ps. We compare our newly with the original GWAS in order to identify the genetic variants not identified in the original GWAS. </a:t>
            </a:r>
          </a:p>
          <a:p>
            <a:pPr marL="228600" indent="-228600">
              <a:buAutoNum type="arabicPeriod"/>
            </a:pPr>
            <a:r>
              <a:rPr lang="en-GB" dirty="0"/>
              <a:t>Finally we used the MAGMA in FUMA to identify gene and gene-sets are significant enriched in the Non-p summary statistics, as well as how different tissue types and brain development stage samples were enriched. </a:t>
            </a:r>
          </a:p>
          <a:p>
            <a:pPr marL="228600" indent="-228600">
              <a:buAutoNum type="arabicPeriod"/>
            </a:pPr>
            <a:endParaRPr lang="en-GB" dirty="0"/>
          </a:p>
          <a:p>
            <a:pPr marL="0" indent="0">
              <a:buNone/>
            </a:pPr>
            <a:endParaRPr lang="en-GB" dirty="0"/>
          </a:p>
          <a:p>
            <a:pPr marL="0" indent="0">
              <a:buNone/>
            </a:pPr>
            <a:r>
              <a:rPr lang="en-GB" b="1" dirty="0"/>
              <a:t>RESULTS</a:t>
            </a:r>
          </a:p>
          <a:p>
            <a:pPr marL="228600" indent="-228600">
              <a:buAutoNum type="arabicPeriod"/>
            </a:pPr>
            <a:r>
              <a:rPr lang="en-GB" b="0" dirty="0"/>
              <a:t>The genetic correlation results, taking the psychological related traits as an example. </a:t>
            </a:r>
          </a:p>
          <a:p>
            <a:pPr marL="685800" lvl="1" indent="-228600">
              <a:buAutoNum type="arabicPeriod"/>
            </a:pPr>
            <a:r>
              <a:rPr lang="en-GB" b="0" dirty="0"/>
              <a:t>5 out of the 11 disorders showed significant changes in </a:t>
            </a:r>
            <a:r>
              <a:rPr lang="en-GB" b="0" dirty="0" err="1"/>
              <a:t>rgs</a:t>
            </a:r>
            <a:r>
              <a:rPr lang="en-GB" b="0" dirty="0"/>
              <a:t> in this categories. MDD showed the most number of changes. </a:t>
            </a:r>
          </a:p>
          <a:p>
            <a:pPr marL="685800" lvl="1" indent="-228600">
              <a:buAutoNum type="arabicPeriod"/>
            </a:pPr>
            <a:r>
              <a:rPr lang="en-GB" b="0" dirty="0"/>
              <a:t>Most of the changes are reduction in </a:t>
            </a:r>
            <a:r>
              <a:rPr lang="en-GB" b="0" dirty="0" err="1"/>
              <a:t>rgs</a:t>
            </a:r>
            <a:r>
              <a:rPr lang="en-GB" b="0" dirty="0"/>
              <a:t>, but with exceptions. </a:t>
            </a:r>
          </a:p>
          <a:p>
            <a:pPr marL="1143000" lvl="2" indent="-228600">
              <a:buAutoNum type="arabicPeriod"/>
            </a:pPr>
            <a:r>
              <a:rPr lang="en-GB" b="0" dirty="0"/>
              <a:t>Reversed correlation between MDD and executive function, cognitive performance, and noncognitive skills. The original negative correlations (-0.09 to -0.18) were switched to</a:t>
            </a:r>
            <a:r>
              <a:rPr lang="en-US" b="0" dirty="0"/>
              <a:t> positive (0.15 to 0.25). Also, the positive correlation between BIP and loneliness (0.11) had become negative (-0.21)</a:t>
            </a:r>
          </a:p>
          <a:p>
            <a:pPr marL="1143000" lvl="2" indent="-228600">
              <a:buAutoNum type="arabicPeriod"/>
            </a:pPr>
            <a:r>
              <a:rPr lang="en-US" b="0" dirty="0"/>
              <a:t>Enhanced correlation between BIP and EA (0.13 to 0.27), and between MDD and cognitive skills (-0.16 to -0.36)</a:t>
            </a:r>
            <a:endParaRPr lang="en-GB" b="0" dirty="0"/>
          </a:p>
          <a:p>
            <a:pPr marL="685800" lvl="1" indent="-228600">
              <a:buAutoNum type="arabicPeriod"/>
            </a:pPr>
            <a:r>
              <a:rPr lang="en-GB" dirty="0"/>
              <a:t>Thus this demonstrate three types of changes in the psychological categories</a:t>
            </a:r>
          </a:p>
          <a:p>
            <a:pPr marL="1143000" lvl="2" indent="-228600">
              <a:buAutoNum type="arabicPeriod"/>
            </a:pPr>
            <a:r>
              <a:rPr lang="en-GB" dirty="0"/>
              <a:t>Reduction – p was explain the original association (most of the time)</a:t>
            </a:r>
          </a:p>
          <a:p>
            <a:pPr marL="1143000" lvl="2" indent="-228600">
              <a:buAutoNum type="arabicPeriod"/>
            </a:pPr>
            <a:r>
              <a:rPr lang="en-GB" dirty="0"/>
              <a:t>Reversed – p was masking the true associations (second often)</a:t>
            </a:r>
          </a:p>
          <a:p>
            <a:pPr marL="1143000" lvl="2" indent="-228600">
              <a:buAutoNum type="arabicPeriod"/>
            </a:pPr>
            <a:r>
              <a:rPr lang="en-GB" dirty="0"/>
              <a:t>Enhanced – p reduced the strength of original association (least often)</a:t>
            </a:r>
          </a:p>
          <a:p>
            <a:pPr marL="228600" lvl="0" indent="-228600">
              <a:buAutoNum type="arabicPeriod"/>
            </a:pPr>
            <a:r>
              <a:rPr lang="en-GB" dirty="0"/>
              <a:t>4 disorders identified the novel SNPs comparing with the original. </a:t>
            </a:r>
          </a:p>
          <a:p>
            <a:pPr marL="685800" lvl="1" indent="-228600">
              <a:buAutoNum type="arabicPeriod"/>
            </a:pPr>
            <a:r>
              <a:rPr lang="en-GB" dirty="0"/>
              <a:t>The schizophrenia Non-p </a:t>
            </a:r>
            <a:r>
              <a:rPr lang="en-GB" dirty="0" err="1"/>
              <a:t>gwas</a:t>
            </a:r>
            <a:r>
              <a:rPr lang="en-GB" dirty="0"/>
              <a:t> have the most number of novel SNPs. The most significant novel SNP is located around a schizophrenia and education attainment related gene SCZN16-AS1. </a:t>
            </a:r>
          </a:p>
          <a:p>
            <a:pPr marL="228600" lvl="0" indent="-228600">
              <a:buAutoNum type="arabicPeriod"/>
            </a:pPr>
            <a:r>
              <a:rPr lang="en-GB" dirty="0"/>
              <a:t>Changes in the tissue type and brain development stage enrichment were found</a:t>
            </a:r>
          </a:p>
          <a:p>
            <a:pPr marL="685800" lvl="1" indent="-228600">
              <a:buAutoNum type="arabicPeriod"/>
            </a:pPr>
            <a:r>
              <a:rPr lang="en-GB" dirty="0"/>
              <a:t>The most enriched brain area in the ADHD has changed from cerebellum and hemisphere to frontal cortex. </a:t>
            </a:r>
          </a:p>
          <a:p>
            <a:pPr marL="685800" lvl="1" indent="-228600">
              <a:buAutoNum type="arabicPeriod"/>
            </a:pPr>
            <a:r>
              <a:rPr lang="en-GB" dirty="0"/>
              <a:t>The most enriched brain development stage of BIP has changed from young adulthood to late infancy. </a:t>
            </a:r>
          </a:p>
          <a:p>
            <a:pPr marL="685800" lvl="1" indent="-228600">
              <a:buAutoNum type="arabicPeriod"/>
            </a:pPr>
            <a:endParaRPr lang="en-GB" dirty="0"/>
          </a:p>
          <a:p>
            <a:pPr marL="685800" lvl="1" indent="-228600">
              <a:buAutoNum type="arabicPeriod"/>
            </a:pPr>
            <a:endParaRPr lang="en-GB" dirty="0"/>
          </a:p>
          <a:p>
            <a:pPr marL="685800" lvl="1" indent="-228600">
              <a:buAutoNum type="arabicPeriod"/>
            </a:pPr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4AF5258-76CE-4576-BDCE-97CB86CBC815}" type="slidenum">
              <a:rPr lang="en-GB" smtClean="0"/>
              <a:t>1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3294463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321957" y="6775487"/>
            <a:ext cx="26315511" cy="14413477"/>
          </a:xfrm>
        </p:spPr>
        <p:txBody>
          <a:bodyPr anchor="b"/>
          <a:lstStyle>
            <a:lvl1pPr algn="ctr">
              <a:defRPr sz="2031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69928" y="21744803"/>
            <a:ext cx="23219569" cy="9995513"/>
          </a:xfrm>
        </p:spPr>
        <p:txBody>
          <a:bodyPr/>
          <a:lstStyle>
            <a:lvl1pPr marL="0" indent="0" algn="ctr">
              <a:buNone/>
              <a:defRPr sz="8126"/>
            </a:lvl1pPr>
            <a:lvl2pPr marL="1547988" indent="0" algn="ctr">
              <a:buNone/>
              <a:defRPr sz="6772"/>
            </a:lvl2pPr>
            <a:lvl3pPr marL="3095976" indent="0" algn="ctr">
              <a:buNone/>
              <a:defRPr sz="6094"/>
            </a:lvl3pPr>
            <a:lvl4pPr marL="4643963" indent="0" algn="ctr">
              <a:buNone/>
              <a:defRPr sz="5417"/>
            </a:lvl4pPr>
            <a:lvl5pPr marL="6191951" indent="0" algn="ctr">
              <a:buNone/>
              <a:defRPr sz="5417"/>
            </a:lvl5pPr>
            <a:lvl6pPr marL="7739939" indent="0" algn="ctr">
              <a:buNone/>
              <a:defRPr sz="5417"/>
            </a:lvl6pPr>
            <a:lvl7pPr marL="9287927" indent="0" algn="ctr">
              <a:buNone/>
              <a:defRPr sz="5417"/>
            </a:lvl7pPr>
            <a:lvl8pPr marL="10835914" indent="0" algn="ctr">
              <a:buNone/>
              <a:defRPr sz="5417"/>
            </a:lvl8pPr>
            <a:lvl9pPr marL="12383902" indent="0" algn="ctr">
              <a:buNone/>
              <a:defRPr sz="5417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1539965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46911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2155340" y="2204189"/>
            <a:ext cx="6675626" cy="35084936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128462" y="2204189"/>
            <a:ext cx="19639885" cy="35084936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629288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897784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12337" y="10321365"/>
            <a:ext cx="26702504" cy="17221419"/>
          </a:xfrm>
        </p:spPr>
        <p:txBody>
          <a:bodyPr anchor="b"/>
          <a:lstStyle>
            <a:lvl1pPr>
              <a:defRPr sz="2031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12337" y="27705705"/>
            <a:ext cx="26702504" cy="9056337"/>
          </a:xfrm>
        </p:spPr>
        <p:txBody>
          <a:bodyPr/>
          <a:lstStyle>
            <a:lvl1pPr marL="0" indent="0">
              <a:buNone/>
              <a:defRPr sz="8126">
                <a:solidFill>
                  <a:schemeClr val="tx1"/>
                </a:solidFill>
              </a:defRPr>
            </a:lvl1pPr>
            <a:lvl2pPr marL="1547988" indent="0">
              <a:buNone/>
              <a:defRPr sz="6772">
                <a:solidFill>
                  <a:schemeClr val="tx1">
                    <a:tint val="75000"/>
                  </a:schemeClr>
                </a:solidFill>
              </a:defRPr>
            </a:lvl2pPr>
            <a:lvl3pPr marL="3095976" indent="0">
              <a:buNone/>
              <a:defRPr sz="6094">
                <a:solidFill>
                  <a:schemeClr val="tx1">
                    <a:tint val="75000"/>
                  </a:schemeClr>
                </a:solidFill>
              </a:defRPr>
            </a:lvl3pPr>
            <a:lvl4pPr marL="4643963" indent="0">
              <a:buNone/>
              <a:defRPr sz="5417">
                <a:solidFill>
                  <a:schemeClr val="tx1">
                    <a:tint val="75000"/>
                  </a:schemeClr>
                </a:solidFill>
              </a:defRPr>
            </a:lvl4pPr>
            <a:lvl5pPr marL="6191951" indent="0">
              <a:buNone/>
              <a:defRPr sz="5417">
                <a:solidFill>
                  <a:schemeClr val="tx1">
                    <a:tint val="75000"/>
                  </a:schemeClr>
                </a:solidFill>
              </a:defRPr>
            </a:lvl5pPr>
            <a:lvl6pPr marL="7739939" indent="0">
              <a:buNone/>
              <a:defRPr sz="5417">
                <a:solidFill>
                  <a:schemeClr val="tx1">
                    <a:tint val="75000"/>
                  </a:schemeClr>
                </a:solidFill>
              </a:defRPr>
            </a:lvl6pPr>
            <a:lvl7pPr marL="9287927" indent="0">
              <a:buNone/>
              <a:defRPr sz="5417">
                <a:solidFill>
                  <a:schemeClr val="tx1">
                    <a:tint val="75000"/>
                  </a:schemeClr>
                </a:solidFill>
              </a:defRPr>
            </a:lvl7pPr>
            <a:lvl8pPr marL="10835914" indent="0">
              <a:buNone/>
              <a:defRPr sz="5417">
                <a:solidFill>
                  <a:schemeClr val="tx1">
                    <a:tint val="75000"/>
                  </a:schemeClr>
                </a:solidFill>
              </a:defRPr>
            </a:lvl8pPr>
            <a:lvl9pPr marL="12383902" indent="0">
              <a:buNone/>
              <a:defRPr sz="541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1748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128460" y="11020943"/>
            <a:ext cx="13157756" cy="262681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673209" y="11020943"/>
            <a:ext cx="13157756" cy="2626818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3137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493" y="2204198"/>
            <a:ext cx="26702504" cy="8002166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32496" y="10148854"/>
            <a:ext cx="13097286" cy="4973797"/>
          </a:xfrm>
        </p:spPr>
        <p:txBody>
          <a:bodyPr anchor="b"/>
          <a:lstStyle>
            <a:lvl1pPr marL="0" indent="0">
              <a:buNone/>
              <a:defRPr sz="8126" b="1"/>
            </a:lvl1pPr>
            <a:lvl2pPr marL="1547988" indent="0">
              <a:buNone/>
              <a:defRPr sz="6772" b="1"/>
            </a:lvl2pPr>
            <a:lvl3pPr marL="3095976" indent="0">
              <a:buNone/>
              <a:defRPr sz="6094" b="1"/>
            </a:lvl3pPr>
            <a:lvl4pPr marL="4643963" indent="0">
              <a:buNone/>
              <a:defRPr sz="5417" b="1"/>
            </a:lvl4pPr>
            <a:lvl5pPr marL="6191951" indent="0">
              <a:buNone/>
              <a:defRPr sz="5417" b="1"/>
            </a:lvl5pPr>
            <a:lvl6pPr marL="7739939" indent="0">
              <a:buNone/>
              <a:defRPr sz="5417" b="1"/>
            </a:lvl6pPr>
            <a:lvl7pPr marL="9287927" indent="0">
              <a:buNone/>
              <a:defRPr sz="5417" b="1"/>
            </a:lvl7pPr>
            <a:lvl8pPr marL="10835914" indent="0">
              <a:buNone/>
              <a:defRPr sz="5417" b="1"/>
            </a:lvl8pPr>
            <a:lvl9pPr marL="12383902" indent="0">
              <a:buNone/>
              <a:defRPr sz="541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32496" y="15122651"/>
            <a:ext cx="13097286" cy="2224314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5673211" y="10148854"/>
            <a:ext cx="13161788" cy="4973797"/>
          </a:xfrm>
        </p:spPr>
        <p:txBody>
          <a:bodyPr anchor="b"/>
          <a:lstStyle>
            <a:lvl1pPr marL="0" indent="0">
              <a:buNone/>
              <a:defRPr sz="8126" b="1"/>
            </a:lvl1pPr>
            <a:lvl2pPr marL="1547988" indent="0">
              <a:buNone/>
              <a:defRPr sz="6772" b="1"/>
            </a:lvl2pPr>
            <a:lvl3pPr marL="3095976" indent="0">
              <a:buNone/>
              <a:defRPr sz="6094" b="1"/>
            </a:lvl3pPr>
            <a:lvl4pPr marL="4643963" indent="0">
              <a:buNone/>
              <a:defRPr sz="5417" b="1"/>
            </a:lvl4pPr>
            <a:lvl5pPr marL="6191951" indent="0">
              <a:buNone/>
              <a:defRPr sz="5417" b="1"/>
            </a:lvl5pPr>
            <a:lvl6pPr marL="7739939" indent="0">
              <a:buNone/>
              <a:defRPr sz="5417" b="1"/>
            </a:lvl6pPr>
            <a:lvl7pPr marL="9287927" indent="0">
              <a:buNone/>
              <a:defRPr sz="5417" b="1"/>
            </a:lvl7pPr>
            <a:lvl8pPr marL="10835914" indent="0">
              <a:buNone/>
              <a:defRPr sz="5417" b="1"/>
            </a:lvl8pPr>
            <a:lvl9pPr marL="12383902" indent="0">
              <a:buNone/>
              <a:defRPr sz="5417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5673211" y="15122651"/>
            <a:ext cx="13161788" cy="22243142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45048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4657429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832589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493" y="2760028"/>
            <a:ext cx="9985220" cy="9660096"/>
          </a:xfrm>
        </p:spPr>
        <p:txBody>
          <a:bodyPr anchor="b"/>
          <a:lstStyle>
            <a:lvl1pPr>
              <a:defRPr sz="1083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161788" y="5960902"/>
            <a:ext cx="15673209" cy="29421127"/>
          </a:xfrm>
        </p:spPr>
        <p:txBody>
          <a:bodyPr/>
          <a:lstStyle>
            <a:lvl1pPr>
              <a:defRPr sz="10835"/>
            </a:lvl1pPr>
            <a:lvl2pPr>
              <a:defRPr sz="9480"/>
            </a:lvl2pPr>
            <a:lvl3pPr>
              <a:defRPr sz="8126"/>
            </a:lvl3pPr>
            <a:lvl4pPr>
              <a:defRPr sz="6772"/>
            </a:lvl4pPr>
            <a:lvl5pPr>
              <a:defRPr sz="6772"/>
            </a:lvl5pPr>
            <a:lvl6pPr>
              <a:defRPr sz="6772"/>
            </a:lvl6pPr>
            <a:lvl7pPr>
              <a:defRPr sz="6772"/>
            </a:lvl7pPr>
            <a:lvl8pPr>
              <a:defRPr sz="6772"/>
            </a:lvl8pPr>
            <a:lvl9pPr>
              <a:defRPr sz="6772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2493" y="12420124"/>
            <a:ext cx="9985220" cy="23009816"/>
          </a:xfrm>
        </p:spPr>
        <p:txBody>
          <a:bodyPr/>
          <a:lstStyle>
            <a:lvl1pPr marL="0" indent="0">
              <a:buNone/>
              <a:defRPr sz="5417"/>
            </a:lvl1pPr>
            <a:lvl2pPr marL="1547988" indent="0">
              <a:buNone/>
              <a:defRPr sz="4740"/>
            </a:lvl2pPr>
            <a:lvl3pPr marL="3095976" indent="0">
              <a:buNone/>
              <a:defRPr sz="4063"/>
            </a:lvl3pPr>
            <a:lvl4pPr marL="4643963" indent="0">
              <a:buNone/>
              <a:defRPr sz="3386"/>
            </a:lvl4pPr>
            <a:lvl5pPr marL="6191951" indent="0">
              <a:buNone/>
              <a:defRPr sz="3386"/>
            </a:lvl5pPr>
            <a:lvl6pPr marL="7739939" indent="0">
              <a:buNone/>
              <a:defRPr sz="3386"/>
            </a:lvl6pPr>
            <a:lvl7pPr marL="9287927" indent="0">
              <a:buNone/>
              <a:defRPr sz="3386"/>
            </a:lvl7pPr>
            <a:lvl8pPr marL="10835914" indent="0">
              <a:buNone/>
              <a:defRPr sz="3386"/>
            </a:lvl8pPr>
            <a:lvl9pPr marL="12383902" indent="0">
              <a:buNone/>
              <a:defRPr sz="338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15372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32493" y="2760028"/>
            <a:ext cx="9985220" cy="9660096"/>
          </a:xfrm>
        </p:spPr>
        <p:txBody>
          <a:bodyPr anchor="b"/>
          <a:lstStyle>
            <a:lvl1pPr>
              <a:defRPr sz="10835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3161788" y="5960902"/>
            <a:ext cx="15673209" cy="29421127"/>
          </a:xfrm>
        </p:spPr>
        <p:txBody>
          <a:bodyPr anchor="t"/>
          <a:lstStyle>
            <a:lvl1pPr marL="0" indent="0">
              <a:buNone/>
              <a:defRPr sz="10835"/>
            </a:lvl1pPr>
            <a:lvl2pPr marL="1547988" indent="0">
              <a:buNone/>
              <a:defRPr sz="9480"/>
            </a:lvl2pPr>
            <a:lvl3pPr marL="3095976" indent="0">
              <a:buNone/>
              <a:defRPr sz="8126"/>
            </a:lvl3pPr>
            <a:lvl4pPr marL="4643963" indent="0">
              <a:buNone/>
              <a:defRPr sz="6772"/>
            </a:lvl4pPr>
            <a:lvl5pPr marL="6191951" indent="0">
              <a:buNone/>
              <a:defRPr sz="6772"/>
            </a:lvl5pPr>
            <a:lvl6pPr marL="7739939" indent="0">
              <a:buNone/>
              <a:defRPr sz="6772"/>
            </a:lvl6pPr>
            <a:lvl7pPr marL="9287927" indent="0">
              <a:buNone/>
              <a:defRPr sz="6772"/>
            </a:lvl7pPr>
            <a:lvl8pPr marL="10835914" indent="0">
              <a:buNone/>
              <a:defRPr sz="6772"/>
            </a:lvl8pPr>
            <a:lvl9pPr marL="12383902" indent="0">
              <a:buNone/>
              <a:defRPr sz="6772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132493" y="12420124"/>
            <a:ext cx="9985220" cy="23009816"/>
          </a:xfrm>
        </p:spPr>
        <p:txBody>
          <a:bodyPr/>
          <a:lstStyle>
            <a:lvl1pPr marL="0" indent="0">
              <a:buNone/>
              <a:defRPr sz="5417"/>
            </a:lvl1pPr>
            <a:lvl2pPr marL="1547988" indent="0">
              <a:buNone/>
              <a:defRPr sz="4740"/>
            </a:lvl2pPr>
            <a:lvl3pPr marL="3095976" indent="0">
              <a:buNone/>
              <a:defRPr sz="4063"/>
            </a:lvl3pPr>
            <a:lvl4pPr marL="4643963" indent="0">
              <a:buNone/>
              <a:defRPr sz="3386"/>
            </a:lvl4pPr>
            <a:lvl5pPr marL="6191951" indent="0">
              <a:buNone/>
              <a:defRPr sz="3386"/>
            </a:lvl5pPr>
            <a:lvl6pPr marL="7739939" indent="0">
              <a:buNone/>
              <a:defRPr sz="3386"/>
            </a:lvl6pPr>
            <a:lvl7pPr marL="9287927" indent="0">
              <a:buNone/>
              <a:defRPr sz="3386"/>
            </a:lvl7pPr>
            <a:lvl8pPr marL="10835914" indent="0">
              <a:buNone/>
              <a:defRPr sz="3386"/>
            </a:lvl8pPr>
            <a:lvl9pPr marL="12383902" indent="0">
              <a:buNone/>
              <a:defRPr sz="3386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765761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128461" y="2204198"/>
            <a:ext cx="26702504" cy="80021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28461" y="11020943"/>
            <a:ext cx="26702504" cy="2626818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128460" y="38372058"/>
            <a:ext cx="6965871" cy="22041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4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5B527E-EF3D-4E3D-AD3C-58A4FD185323}" type="datetimeFigureOut">
              <a:rPr lang="en-GB" smtClean="0"/>
              <a:t>13/10/2023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255310" y="38372058"/>
            <a:ext cx="10448806" cy="22041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4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21865094" y="38372058"/>
            <a:ext cx="6965871" cy="2204189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406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03E6F78-1CCB-49CB-8C64-C8E4C34817D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331461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3095976" rtl="0" eaLnBrk="1" latinLnBrk="0" hangingPunct="1">
        <a:lnSpc>
          <a:spcPct val="90000"/>
        </a:lnSpc>
        <a:spcBef>
          <a:spcPct val="0"/>
        </a:spcBef>
        <a:buNone/>
        <a:defRPr sz="1489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773994" indent="-773994" algn="l" defTabSz="3095976" rtl="0" eaLnBrk="1" latinLnBrk="0" hangingPunct="1">
        <a:lnSpc>
          <a:spcPct val="90000"/>
        </a:lnSpc>
        <a:spcBef>
          <a:spcPts val="3386"/>
        </a:spcBef>
        <a:buFont typeface="Arial" panose="020B0604020202020204" pitchFamily="34" charset="0"/>
        <a:buChar char="•"/>
        <a:defRPr sz="9480" kern="1200">
          <a:solidFill>
            <a:schemeClr val="tx1"/>
          </a:solidFill>
          <a:latin typeface="+mn-lt"/>
          <a:ea typeface="+mn-ea"/>
          <a:cs typeface="+mn-cs"/>
        </a:defRPr>
      </a:lvl1pPr>
      <a:lvl2pPr marL="2321982" indent="-773994" algn="l" defTabSz="3095976" rtl="0" eaLnBrk="1" latinLnBrk="0" hangingPunct="1">
        <a:lnSpc>
          <a:spcPct val="90000"/>
        </a:lnSpc>
        <a:spcBef>
          <a:spcPts val="1693"/>
        </a:spcBef>
        <a:buFont typeface="Arial" panose="020B0604020202020204" pitchFamily="34" charset="0"/>
        <a:buChar char="•"/>
        <a:defRPr sz="8126" kern="1200">
          <a:solidFill>
            <a:schemeClr val="tx1"/>
          </a:solidFill>
          <a:latin typeface="+mn-lt"/>
          <a:ea typeface="+mn-ea"/>
          <a:cs typeface="+mn-cs"/>
        </a:defRPr>
      </a:lvl2pPr>
      <a:lvl3pPr marL="3869969" indent="-773994" algn="l" defTabSz="3095976" rtl="0" eaLnBrk="1" latinLnBrk="0" hangingPunct="1">
        <a:lnSpc>
          <a:spcPct val="90000"/>
        </a:lnSpc>
        <a:spcBef>
          <a:spcPts val="1693"/>
        </a:spcBef>
        <a:buFont typeface="Arial" panose="020B0604020202020204" pitchFamily="34" charset="0"/>
        <a:buChar char="•"/>
        <a:defRPr sz="6772" kern="1200">
          <a:solidFill>
            <a:schemeClr val="tx1"/>
          </a:solidFill>
          <a:latin typeface="+mn-lt"/>
          <a:ea typeface="+mn-ea"/>
          <a:cs typeface="+mn-cs"/>
        </a:defRPr>
      </a:lvl3pPr>
      <a:lvl4pPr marL="5417957" indent="-773994" algn="l" defTabSz="3095976" rtl="0" eaLnBrk="1" latinLnBrk="0" hangingPunct="1">
        <a:lnSpc>
          <a:spcPct val="90000"/>
        </a:lnSpc>
        <a:spcBef>
          <a:spcPts val="1693"/>
        </a:spcBef>
        <a:buFont typeface="Arial" panose="020B0604020202020204" pitchFamily="34" charset="0"/>
        <a:buChar char="•"/>
        <a:defRPr sz="6094" kern="1200">
          <a:solidFill>
            <a:schemeClr val="tx1"/>
          </a:solidFill>
          <a:latin typeface="+mn-lt"/>
          <a:ea typeface="+mn-ea"/>
          <a:cs typeface="+mn-cs"/>
        </a:defRPr>
      </a:lvl4pPr>
      <a:lvl5pPr marL="6965945" indent="-773994" algn="l" defTabSz="3095976" rtl="0" eaLnBrk="1" latinLnBrk="0" hangingPunct="1">
        <a:lnSpc>
          <a:spcPct val="90000"/>
        </a:lnSpc>
        <a:spcBef>
          <a:spcPts val="1693"/>
        </a:spcBef>
        <a:buFont typeface="Arial" panose="020B0604020202020204" pitchFamily="34" charset="0"/>
        <a:buChar char="•"/>
        <a:defRPr sz="6094" kern="1200">
          <a:solidFill>
            <a:schemeClr val="tx1"/>
          </a:solidFill>
          <a:latin typeface="+mn-lt"/>
          <a:ea typeface="+mn-ea"/>
          <a:cs typeface="+mn-cs"/>
        </a:defRPr>
      </a:lvl5pPr>
      <a:lvl6pPr marL="8513933" indent="-773994" algn="l" defTabSz="3095976" rtl="0" eaLnBrk="1" latinLnBrk="0" hangingPunct="1">
        <a:lnSpc>
          <a:spcPct val="90000"/>
        </a:lnSpc>
        <a:spcBef>
          <a:spcPts val="1693"/>
        </a:spcBef>
        <a:buFont typeface="Arial" panose="020B0604020202020204" pitchFamily="34" charset="0"/>
        <a:buChar char="•"/>
        <a:defRPr sz="6094" kern="1200">
          <a:solidFill>
            <a:schemeClr val="tx1"/>
          </a:solidFill>
          <a:latin typeface="+mn-lt"/>
          <a:ea typeface="+mn-ea"/>
          <a:cs typeface="+mn-cs"/>
        </a:defRPr>
      </a:lvl6pPr>
      <a:lvl7pPr marL="10061920" indent="-773994" algn="l" defTabSz="3095976" rtl="0" eaLnBrk="1" latinLnBrk="0" hangingPunct="1">
        <a:lnSpc>
          <a:spcPct val="90000"/>
        </a:lnSpc>
        <a:spcBef>
          <a:spcPts val="1693"/>
        </a:spcBef>
        <a:buFont typeface="Arial" panose="020B0604020202020204" pitchFamily="34" charset="0"/>
        <a:buChar char="•"/>
        <a:defRPr sz="6094" kern="1200">
          <a:solidFill>
            <a:schemeClr val="tx1"/>
          </a:solidFill>
          <a:latin typeface="+mn-lt"/>
          <a:ea typeface="+mn-ea"/>
          <a:cs typeface="+mn-cs"/>
        </a:defRPr>
      </a:lvl7pPr>
      <a:lvl8pPr marL="11609908" indent="-773994" algn="l" defTabSz="3095976" rtl="0" eaLnBrk="1" latinLnBrk="0" hangingPunct="1">
        <a:lnSpc>
          <a:spcPct val="90000"/>
        </a:lnSpc>
        <a:spcBef>
          <a:spcPts val="1693"/>
        </a:spcBef>
        <a:buFont typeface="Arial" panose="020B0604020202020204" pitchFamily="34" charset="0"/>
        <a:buChar char="•"/>
        <a:defRPr sz="6094" kern="1200">
          <a:solidFill>
            <a:schemeClr val="tx1"/>
          </a:solidFill>
          <a:latin typeface="+mn-lt"/>
          <a:ea typeface="+mn-ea"/>
          <a:cs typeface="+mn-cs"/>
        </a:defRPr>
      </a:lvl8pPr>
      <a:lvl9pPr marL="13157896" indent="-773994" algn="l" defTabSz="3095976" rtl="0" eaLnBrk="1" latinLnBrk="0" hangingPunct="1">
        <a:lnSpc>
          <a:spcPct val="90000"/>
        </a:lnSpc>
        <a:spcBef>
          <a:spcPts val="1693"/>
        </a:spcBef>
        <a:buFont typeface="Arial" panose="020B0604020202020204" pitchFamily="34" charset="0"/>
        <a:buChar char="•"/>
        <a:defRPr sz="6094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095976" rtl="0" eaLnBrk="1" latinLnBrk="0" hangingPunct="1">
        <a:defRPr sz="6094" kern="1200">
          <a:solidFill>
            <a:schemeClr val="tx1"/>
          </a:solidFill>
          <a:latin typeface="+mn-lt"/>
          <a:ea typeface="+mn-ea"/>
          <a:cs typeface="+mn-cs"/>
        </a:defRPr>
      </a:lvl1pPr>
      <a:lvl2pPr marL="1547988" algn="l" defTabSz="3095976" rtl="0" eaLnBrk="1" latinLnBrk="0" hangingPunct="1">
        <a:defRPr sz="6094" kern="1200">
          <a:solidFill>
            <a:schemeClr val="tx1"/>
          </a:solidFill>
          <a:latin typeface="+mn-lt"/>
          <a:ea typeface="+mn-ea"/>
          <a:cs typeface="+mn-cs"/>
        </a:defRPr>
      </a:lvl2pPr>
      <a:lvl3pPr marL="3095976" algn="l" defTabSz="3095976" rtl="0" eaLnBrk="1" latinLnBrk="0" hangingPunct="1">
        <a:defRPr sz="6094" kern="1200">
          <a:solidFill>
            <a:schemeClr val="tx1"/>
          </a:solidFill>
          <a:latin typeface="+mn-lt"/>
          <a:ea typeface="+mn-ea"/>
          <a:cs typeface="+mn-cs"/>
        </a:defRPr>
      </a:lvl3pPr>
      <a:lvl4pPr marL="4643963" algn="l" defTabSz="3095976" rtl="0" eaLnBrk="1" latinLnBrk="0" hangingPunct="1">
        <a:defRPr sz="6094" kern="1200">
          <a:solidFill>
            <a:schemeClr val="tx1"/>
          </a:solidFill>
          <a:latin typeface="+mn-lt"/>
          <a:ea typeface="+mn-ea"/>
          <a:cs typeface="+mn-cs"/>
        </a:defRPr>
      </a:lvl4pPr>
      <a:lvl5pPr marL="6191951" algn="l" defTabSz="3095976" rtl="0" eaLnBrk="1" latinLnBrk="0" hangingPunct="1">
        <a:defRPr sz="6094" kern="1200">
          <a:solidFill>
            <a:schemeClr val="tx1"/>
          </a:solidFill>
          <a:latin typeface="+mn-lt"/>
          <a:ea typeface="+mn-ea"/>
          <a:cs typeface="+mn-cs"/>
        </a:defRPr>
      </a:lvl5pPr>
      <a:lvl6pPr marL="7739939" algn="l" defTabSz="3095976" rtl="0" eaLnBrk="1" latinLnBrk="0" hangingPunct="1">
        <a:defRPr sz="6094" kern="1200">
          <a:solidFill>
            <a:schemeClr val="tx1"/>
          </a:solidFill>
          <a:latin typeface="+mn-lt"/>
          <a:ea typeface="+mn-ea"/>
          <a:cs typeface="+mn-cs"/>
        </a:defRPr>
      </a:lvl6pPr>
      <a:lvl7pPr marL="9287927" algn="l" defTabSz="3095976" rtl="0" eaLnBrk="1" latinLnBrk="0" hangingPunct="1">
        <a:defRPr sz="6094" kern="1200">
          <a:solidFill>
            <a:schemeClr val="tx1"/>
          </a:solidFill>
          <a:latin typeface="+mn-lt"/>
          <a:ea typeface="+mn-ea"/>
          <a:cs typeface="+mn-cs"/>
        </a:defRPr>
      </a:lvl7pPr>
      <a:lvl8pPr marL="10835914" algn="l" defTabSz="3095976" rtl="0" eaLnBrk="1" latinLnBrk="0" hangingPunct="1">
        <a:defRPr sz="6094" kern="1200">
          <a:solidFill>
            <a:schemeClr val="tx1"/>
          </a:solidFill>
          <a:latin typeface="+mn-lt"/>
          <a:ea typeface="+mn-ea"/>
          <a:cs typeface="+mn-cs"/>
        </a:defRPr>
      </a:lvl8pPr>
      <a:lvl9pPr marL="12383902" algn="l" defTabSz="3095976" rtl="0" eaLnBrk="1" latinLnBrk="0" hangingPunct="1">
        <a:defRPr sz="6094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tiff"/><Relationship Id="rId13" Type="http://schemas.openxmlformats.org/officeDocument/2006/relationships/image" Target="../media/image11.png"/><Relationship Id="rId18" Type="http://schemas.microsoft.com/office/2007/relationships/diagramDrawing" Target="../diagrams/drawing1.xml"/><Relationship Id="rId3" Type="http://schemas.openxmlformats.org/officeDocument/2006/relationships/image" Target="../media/image1.png"/><Relationship Id="rId7" Type="http://schemas.openxmlformats.org/officeDocument/2006/relationships/image" Target="../media/image5.tiff"/><Relationship Id="rId12" Type="http://schemas.openxmlformats.org/officeDocument/2006/relationships/image" Target="../media/image10.png"/><Relationship Id="rId17" Type="http://schemas.openxmlformats.org/officeDocument/2006/relationships/diagramColors" Target="../diagrams/colors1.xml"/><Relationship Id="rId2" Type="http://schemas.openxmlformats.org/officeDocument/2006/relationships/notesSlide" Target="../notesSlides/notesSlide1.xml"/><Relationship Id="rId16" Type="http://schemas.openxmlformats.org/officeDocument/2006/relationships/diagramQuickStyle" Target="../diagrams/quickStyl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diagramLayout" Target="../diagrams/layout1.xml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diagramData" Target="../diagrams/data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1D8D4F71-5A40-9266-0A24-81D5604A5A9E}"/>
              </a:ext>
            </a:extLst>
          </p:cNvPr>
          <p:cNvSpPr/>
          <p:nvPr/>
        </p:nvSpPr>
        <p:spPr>
          <a:xfrm>
            <a:off x="19340964" y="32927806"/>
            <a:ext cx="11353440" cy="1530599"/>
          </a:xfrm>
          <a:prstGeom prst="rect">
            <a:avLst/>
          </a:prstGeom>
          <a:solidFill>
            <a:schemeClr val="accent1">
              <a:alpha val="46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DB0DB828-35C8-E287-BAFB-E5609D11BB14}"/>
              </a:ext>
            </a:extLst>
          </p:cNvPr>
          <p:cNvSpPr/>
          <p:nvPr/>
        </p:nvSpPr>
        <p:spPr>
          <a:xfrm>
            <a:off x="258107" y="32929240"/>
            <a:ext cx="18787322" cy="1530599"/>
          </a:xfrm>
          <a:prstGeom prst="rect">
            <a:avLst/>
          </a:prstGeom>
          <a:solidFill>
            <a:schemeClr val="accent1">
              <a:alpha val="46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66D476BF-CD90-B5C8-C6F2-528722716A07}"/>
              </a:ext>
            </a:extLst>
          </p:cNvPr>
          <p:cNvSpPr/>
          <p:nvPr/>
        </p:nvSpPr>
        <p:spPr>
          <a:xfrm>
            <a:off x="11949524" y="5517622"/>
            <a:ext cx="18744880" cy="1477328"/>
          </a:xfrm>
          <a:prstGeom prst="rect">
            <a:avLst/>
          </a:prstGeom>
          <a:solidFill>
            <a:schemeClr val="accent1">
              <a:alpha val="46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8FD53FE-1174-4539-0FC0-AD9B093EFB37}"/>
              </a:ext>
            </a:extLst>
          </p:cNvPr>
          <p:cNvSpPr/>
          <p:nvPr/>
        </p:nvSpPr>
        <p:spPr>
          <a:xfrm>
            <a:off x="258108" y="5517622"/>
            <a:ext cx="11222375" cy="1477328"/>
          </a:xfrm>
          <a:prstGeom prst="rect">
            <a:avLst/>
          </a:prstGeom>
          <a:solidFill>
            <a:schemeClr val="accent1">
              <a:alpha val="46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15A4BB7A-943E-CC49-C3DD-466742FE57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552409" y="-143618"/>
            <a:ext cx="26467343" cy="2738517"/>
          </a:xfrm>
        </p:spPr>
        <p:txBody>
          <a:bodyPr>
            <a:noAutofit/>
          </a:bodyPr>
          <a:lstStyle/>
          <a:p>
            <a:pPr algn="l"/>
            <a:r>
              <a:rPr lang="en-US" sz="9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Controlling for the general psychopathology factor p </a:t>
            </a:r>
            <a:br>
              <a:rPr lang="en-US" sz="9000" dirty="0"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9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 genomic research on psychiatric disorders – P</a:t>
            </a:r>
            <a:r>
              <a:rPr lang="en-US" altLang="zh-CN" sz="9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art 2</a:t>
            </a:r>
            <a:endParaRPr lang="en-GB" sz="9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5AF595DA-B2D0-CD07-A44F-E7351C392C4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552407" y="2677554"/>
            <a:ext cx="26201931" cy="1038249"/>
          </a:xfrm>
        </p:spPr>
        <p:txBody>
          <a:bodyPr>
            <a:normAutofit/>
          </a:bodyPr>
          <a:lstStyle/>
          <a:p>
            <a:pPr algn="l" fontAlgn="base"/>
            <a:r>
              <a:rPr lang="en-GB" sz="4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Engin Keser</a:t>
            </a:r>
            <a:r>
              <a:rPr lang="en-GB" sz="4000" baseline="30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1,5</a:t>
            </a:r>
            <a:r>
              <a:rPr lang="en-GB" sz="4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Wangjingyi</a:t>
            </a:r>
            <a:r>
              <a:rPr lang="en-GB" sz="4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Liao</a:t>
            </a:r>
            <a:r>
              <a:rPr lang="en-GB" sz="4000" baseline="30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2,5</a:t>
            </a:r>
            <a:r>
              <a:rPr lang="en-GB" sz="4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Andrea G. Allegrini</a:t>
            </a:r>
            <a:r>
              <a:rPr lang="en-GB" sz="4000" baseline="30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GB" sz="4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000" dirty="0" err="1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Kaili</a:t>
            </a:r>
            <a:r>
              <a:rPr lang="en-GB" sz="4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Rimfeld</a:t>
            </a:r>
            <a:r>
              <a:rPr lang="en-GB" sz="4000" baseline="30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1,4</a:t>
            </a:r>
            <a:r>
              <a:rPr lang="en-GB" sz="4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, Robert Plomin</a:t>
            </a:r>
            <a:r>
              <a:rPr lang="en-GB" sz="4000" baseline="30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1,6</a:t>
            </a:r>
            <a:r>
              <a:rPr lang="en-GB" sz="4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Margherita Malanchini</a:t>
            </a:r>
            <a:r>
              <a:rPr lang="en-GB" sz="4000" baseline="30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1,2,6</a:t>
            </a:r>
            <a:r>
              <a:rPr lang="en-GB" sz="4000" dirty="0">
                <a:latin typeface="Times New Roman" panose="02020603050405020304" pitchFamily="18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</a:p>
        </p:txBody>
      </p:sp>
      <p:sp>
        <p:nvSpPr>
          <p:cNvPr id="46" name="TextBox 2">
            <a:extLst>
              <a:ext uri="{FF2B5EF4-FFF2-40B4-BE49-F238E27FC236}">
                <a16:creationId xmlns:a16="http://schemas.microsoft.com/office/drawing/2014/main" id="{DF21FC2D-30D7-698A-48B4-8FA3461A36A7}"/>
              </a:ext>
            </a:extLst>
          </p:cNvPr>
          <p:cNvSpPr txBox="1"/>
          <p:nvPr/>
        </p:nvSpPr>
        <p:spPr>
          <a:xfrm>
            <a:off x="1226172" y="11535221"/>
            <a:ext cx="606005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4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86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29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71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15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57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44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0345AB1-B126-F7B4-4C77-6F33DFBCBB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03129" y="2906497"/>
            <a:ext cx="4639495" cy="2319748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8CA266EB-35F3-0E6E-6A42-1D283621B02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917" y="126483"/>
            <a:ext cx="4153234" cy="3167446"/>
          </a:xfrm>
          <a:prstGeom prst="rect">
            <a:avLst/>
          </a:prstGeom>
        </p:spPr>
      </p:pic>
      <p:sp>
        <p:nvSpPr>
          <p:cNvPr id="8" name="Subtitle 6">
            <a:extLst>
              <a:ext uri="{FF2B5EF4-FFF2-40B4-BE49-F238E27FC236}">
                <a16:creationId xmlns:a16="http://schemas.microsoft.com/office/drawing/2014/main" id="{A87810D2-6245-ADE1-0114-5D4457A1C731}"/>
              </a:ext>
            </a:extLst>
          </p:cNvPr>
          <p:cNvSpPr txBox="1">
            <a:spLocks/>
          </p:cNvSpPr>
          <p:nvPr/>
        </p:nvSpPr>
        <p:spPr>
          <a:xfrm>
            <a:off x="4584961" y="3633937"/>
            <a:ext cx="24969753" cy="153921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3095976" rtl="0" eaLnBrk="1" latinLnBrk="0" hangingPunct="1">
              <a:lnSpc>
                <a:spcPct val="90000"/>
              </a:lnSpc>
              <a:spcBef>
                <a:spcPts val="3386"/>
              </a:spcBef>
              <a:buFont typeface="Arial" panose="020B0604020202020204" pitchFamily="34" charset="0"/>
              <a:buNone/>
              <a:defRPr sz="8126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1547988" indent="0" algn="ctr" defTabSz="3095976" rtl="0" eaLnBrk="1" latinLnBrk="0" hangingPunct="1">
              <a:lnSpc>
                <a:spcPct val="90000"/>
              </a:lnSpc>
              <a:spcBef>
                <a:spcPts val="1693"/>
              </a:spcBef>
              <a:buFont typeface="Arial" panose="020B0604020202020204" pitchFamily="34" charset="0"/>
              <a:buNone/>
              <a:defRPr sz="6772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3095976" indent="0" algn="ctr" defTabSz="3095976" rtl="0" eaLnBrk="1" latinLnBrk="0" hangingPunct="1">
              <a:lnSpc>
                <a:spcPct val="90000"/>
              </a:lnSpc>
              <a:spcBef>
                <a:spcPts val="1693"/>
              </a:spcBef>
              <a:buFont typeface="Arial" panose="020B0604020202020204" pitchFamily="34" charset="0"/>
              <a:buNone/>
              <a:defRPr sz="609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4643963" indent="0" algn="ctr" defTabSz="3095976" rtl="0" eaLnBrk="1" latinLnBrk="0" hangingPunct="1">
              <a:lnSpc>
                <a:spcPct val="90000"/>
              </a:lnSpc>
              <a:spcBef>
                <a:spcPts val="1693"/>
              </a:spcBef>
              <a:buFont typeface="Arial" panose="020B0604020202020204" pitchFamily="34" charset="0"/>
              <a:buNone/>
              <a:defRPr sz="54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6191951" indent="0" algn="ctr" defTabSz="3095976" rtl="0" eaLnBrk="1" latinLnBrk="0" hangingPunct="1">
              <a:lnSpc>
                <a:spcPct val="90000"/>
              </a:lnSpc>
              <a:spcBef>
                <a:spcPts val="1693"/>
              </a:spcBef>
              <a:buFont typeface="Arial" panose="020B0604020202020204" pitchFamily="34" charset="0"/>
              <a:buNone/>
              <a:defRPr sz="54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7739939" indent="0" algn="ctr" defTabSz="3095976" rtl="0" eaLnBrk="1" latinLnBrk="0" hangingPunct="1">
              <a:lnSpc>
                <a:spcPct val="90000"/>
              </a:lnSpc>
              <a:spcBef>
                <a:spcPts val="1693"/>
              </a:spcBef>
              <a:buFont typeface="Arial" panose="020B0604020202020204" pitchFamily="34" charset="0"/>
              <a:buNone/>
              <a:defRPr sz="54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9287927" indent="0" algn="ctr" defTabSz="3095976" rtl="0" eaLnBrk="1" latinLnBrk="0" hangingPunct="1">
              <a:lnSpc>
                <a:spcPct val="90000"/>
              </a:lnSpc>
              <a:spcBef>
                <a:spcPts val="1693"/>
              </a:spcBef>
              <a:buFont typeface="Arial" panose="020B0604020202020204" pitchFamily="34" charset="0"/>
              <a:buNone/>
              <a:defRPr sz="54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0835914" indent="0" algn="ctr" defTabSz="3095976" rtl="0" eaLnBrk="1" latinLnBrk="0" hangingPunct="1">
              <a:lnSpc>
                <a:spcPct val="90000"/>
              </a:lnSpc>
              <a:spcBef>
                <a:spcPts val="1693"/>
              </a:spcBef>
              <a:buFont typeface="Arial" panose="020B0604020202020204" pitchFamily="34" charset="0"/>
              <a:buNone/>
              <a:defRPr sz="54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2383902" indent="0" algn="ctr" defTabSz="3095976" rtl="0" eaLnBrk="1" latinLnBrk="0" hangingPunct="1">
              <a:lnSpc>
                <a:spcPct val="90000"/>
              </a:lnSpc>
              <a:spcBef>
                <a:spcPts val="1693"/>
              </a:spcBef>
              <a:buFont typeface="Arial" panose="020B0604020202020204" pitchFamily="34" charset="0"/>
              <a:buNone/>
              <a:defRPr sz="5417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 fontAlgn="base"/>
            <a:r>
              <a:rPr lang="en-GB" sz="3200" baseline="300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1 </a:t>
            </a:r>
            <a:r>
              <a:rPr lang="en-GB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Social, Genetic and Developmental Psychiatry Centre, King's College London </a:t>
            </a:r>
            <a:r>
              <a:rPr lang="en-GB" sz="3200" baseline="300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2 </a:t>
            </a:r>
            <a:r>
              <a:rPr lang="en-GB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School of Biological and Behavioural Sciences, Queen Mary University of London </a:t>
            </a:r>
            <a:r>
              <a:rPr lang="en-GB" sz="3200" baseline="300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3 </a:t>
            </a:r>
            <a:r>
              <a:rPr lang="en-GB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Department of Psychology and Language Science, University College London </a:t>
            </a:r>
            <a:r>
              <a:rPr lang="en-GB" sz="3200" baseline="300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4</a:t>
            </a:r>
            <a:r>
              <a:rPr lang="en-GB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 Department of Psychology, Royal Holloway University of London </a:t>
            </a:r>
            <a:r>
              <a:rPr lang="en-GB" sz="3200" baseline="300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5</a:t>
            </a:r>
            <a:r>
              <a:rPr lang="en-GB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These authors contributed equally </a:t>
            </a:r>
            <a:r>
              <a:rPr lang="en-GB" sz="3200" baseline="300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6 </a:t>
            </a:r>
            <a:r>
              <a:rPr lang="en-GB" sz="3200" dirty="0">
                <a:latin typeface="Times New Roman" panose="02020603050405020304" pitchFamily="18" charset="0"/>
                <a:ea typeface="DengXian" panose="02010600030101010101" pitchFamily="2" charset="-122"/>
                <a:cs typeface="Times New Roman" panose="02020603050405020304" pitchFamily="18" charset="0"/>
              </a:rPr>
              <a:t>These authors jointly supervised the work </a:t>
            </a:r>
            <a:endParaRPr lang="en-GB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2" name="Picture 11" descr="A diagram of a complex structure&#10;&#10;Description automatically generated with medium confidence">
            <a:extLst>
              <a:ext uri="{FF2B5EF4-FFF2-40B4-BE49-F238E27FC236}">
                <a16:creationId xmlns:a16="http://schemas.microsoft.com/office/drawing/2014/main" id="{817930EB-D546-D21F-011B-8E7325C0983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706" y="13315142"/>
            <a:ext cx="10465736" cy="4615723"/>
          </a:xfrm>
          <a:prstGeom prst="rect">
            <a:avLst/>
          </a:prstGeom>
        </p:spPr>
      </p:pic>
      <p:sp>
        <p:nvSpPr>
          <p:cNvPr id="24" name="TextBox 7">
            <a:extLst>
              <a:ext uri="{FF2B5EF4-FFF2-40B4-BE49-F238E27FC236}">
                <a16:creationId xmlns:a16="http://schemas.microsoft.com/office/drawing/2014/main" id="{108FC7CC-BD25-D58E-B70A-AE7736444936}"/>
              </a:ext>
            </a:extLst>
          </p:cNvPr>
          <p:cNvSpPr txBox="1"/>
          <p:nvPr/>
        </p:nvSpPr>
        <p:spPr>
          <a:xfrm>
            <a:off x="431862" y="10853890"/>
            <a:ext cx="6100858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4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86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29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71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15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57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44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GWAS-by-subtraction </a:t>
            </a:r>
          </a:p>
        </p:txBody>
      </p:sp>
      <p:pic>
        <p:nvPicPr>
          <p:cNvPr id="29" name="Picture 28" descr="A comparison of a graph&#10;&#10;Description automatically generated with medium confidence">
            <a:extLst>
              <a:ext uri="{FF2B5EF4-FFF2-40B4-BE49-F238E27FC236}">
                <a16:creationId xmlns:a16="http://schemas.microsoft.com/office/drawing/2014/main" id="{9E772074-A7BA-F1EA-E2A5-EE64BC2ACA1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006" y="20539024"/>
            <a:ext cx="10521645" cy="4960729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6EEE85A9-E08D-CC1C-DF93-B0C4C6DA1CDF}"/>
              </a:ext>
            </a:extLst>
          </p:cNvPr>
          <p:cNvSpPr/>
          <p:nvPr/>
        </p:nvSpPr>
        <p:spPr>
          <a:xfrm>
            <a:off x="258108" y="5511142"/>
            <a:ext cx="11222375" cy="2026627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4" name="Picture 33" descr="A graph of multiple colored lines&#10;&#10;Description automatically generated with medium confidence">
            <a:extLst>
              <a:ext uri="{FF2B5EF4-FFF2-40B4-BE49-F238E27FC236}">
                <a16:creationId xmlns:a16="http://schemas.microsoft.com/office/drawing/2014/main" id="{E33FCEF2-7670-9ADD-CFBA-D909CD906AA9}"/>
              </a:ext>
            </a:extLst>
          </p:cNvPr>
          <p:cNvPicPr>
            <a:picLocks noChangeAspect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23984" y="7388243"/>
            <a:ext cx="15395960" cy="10263405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7551E9FA-DFB7-9D99-7954-C3F231783A3A}"/>
              </a:ext>
            </a:extLst>
          </p:cNvPr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476595" y="17805308"/>
            <a:ext cx="17419142" cy="14736748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E0616AF-37FB-BBE4-4F56-105DC2FCFB6B}"/>
              </a:ext>
            </a:extLst>
          </p:cNvPr>
          <p:cNvSpPr txBox="1"/>
          <p:nvPr/>
        </p:nvSpPr>
        <p:spPr>
          <a:xfrm>
            <a:off x="486705" y="11599430"/>
            <a:ext cx="1099377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GB" sz="3000" dirty="0">
                <a:effectLst/>
                <a:latin typeface="Calibri" panose="020F0502020204030204" pitchFamily="34" charset="0"/>
                <a:ea typeface="SimSun" panose="02010600030101010101" pitchFamily="2" charset="-122"/>
              </a:rPr>
              <a:t>We used GWAS-by-subtraction to subtract genetic effects associated with the genomic p-factor from the genetic effects associated with each psychiatric disorder. </a:t>
            </a:r>
            <a:endParaRPr lang="en-US" sz="3000" dirty="0"/>
          </a:p>
        </p:txBody>
      </p:sp>
      <p:grpSp>
        <p:nvGrpSpPr>
          <p:cNvPr id="60" name="Group 59">
            <a:extLst>
              <a:ext uri="{FF2B5EF4-FFF2-40B4-BE49-F238E27FC236}">
                <a16:creationId xmlns:a16="http://schemas.microsoft.com/office/drawing/2014/main" id="{2DD91765-FD7E-90FD-548A-77A8A138527E}"/>
              </a:ext>
            </a:extLst>
          </p:cNvPr>
          <p:cNvGrpSpPr/>
          <p:nvPr/>
        </p:nvGrpSpPr>
        <p:grpSpPr>
          <a:xfrm>
            <a:off x="520420" y="7295840"/>
            <a:ext cx="7750654" cy="3124200"/>
            <a:chOff x="520420" y="6813238"/>
            <a:chExt cx="7750654" cy="3124200"/>
          </a:xfrm>
        </p:grpSpPr>
        <p:pic>
          <p:nvPicPr>
            <p:cNvPr id="47" name="Picture 46" descr="A diagram of a diagram of a number of circles and a number of objects&#10;&#10;Description automatically generated with medium confidence">
              <a:extLst>
                <a:ext uri="{FF2B5EF4-FFF2-40B4-BE49-F238E27FC236}">
                  <a16:creationId xmlns:a16="http://schemas.microsoft.com/office/drawing/2014/main" id="{5B9564B2-7A91-80A3-7105-AF1E0515599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9974" y="6813238"/>
              <a:ext cx="6261100" cy="3124200"/>
            </a:xfrm>
            <a:prstGeom prst="rect">
              <a:avLst/>
            </a:prstGeom>
          </p:spPr>
        </p:pic>
        <p:sp>
          <p:nvSpPr>
            <p:cNvPr id="57" name="TextBox 7">
              <a:extLst>
                <a:ext uri="{FF2B5EF4-FFF2-40B4-BE49-F238E27FC236}">
                  <a16:creationId xmlns:a16="http://schemas.microsoft.com/office/drawing/2014/main" id="{783605E2-3A7B-CC23-829D-B327599092C7}"/>
                </a:ext>
              </a:extLst>
            </p:cNvPr>
            <p:cNvSpPr txBox="1"/>
            <p:nvPr/>
          </p:nvSpPr>
          <p:spPr>
            <a:xfrm>
              <a:off x="520420" y="6951482"/>
              <a:ext cx="200181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4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6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9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71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15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57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000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44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3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Step 1: </a:t>
              </a:r>
            </a:p>
          </p:txBody>
        </p:sp>
        <p:sp>
          <p:nvSpPr>
            <p:cNvPr id="59" name="TextBox 7">
              <a:extLst>
                <a:ext uri="{FF2B5EF4-FFF2-40B4-BE49-F238E27FC236}">
                  <a16:creationId xmlns:a16="http://schemas.microsoft.com/office/drawing/2014/main" id="{C2A98F3A-28F1-3B36-A855-25F90C29B61F}"/>
                </a:ext>
              </a:extLst>
            </p:cNvPr>
            <p:cNvSpPr txBox="1"/>
            <p:nvPr/>
          </p:nvSpPr>
          <p:spPr>
            <a:xfrm>
              <a:off x="528734" y="8316611"/>
              <a:ext cx="2001814" cy="646331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>
              <a:defPPr>
                <a:defRPr lang="en-US"/>
              </a:defPPr>
              <a:lvl1pPr marL="0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144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286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429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571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5715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2857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000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144" algn="l" defTabSz="914286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GB" sz="36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Step 2: </a:t>
              </a:r>
            </a:p>
          </p:txBody>
        </p:sp>
      </p:grpSp>
      <p:sp>
        <p:nvSpPr>
          <p:cNvPr id="63" name="TextBox 7">
            <a:extLst>
              <a:ext uri="{FF2B5EF4-FFF2-40B4-BE49-F238E27FC236}">
                <a16:creationId xmlns:a16="http://schemas.microsoft.com/office/drawing/2014/main" id="{788B85B5-C2F9-8C0D-7D66-A779819EC4AD}"/>
              </a:ext>
            </a:extLst>
          </p:cNvPr>
          <p:cNvSpPr txBox="1"/>
          <p:nvPr/>
        </p:nvSpPr>
        <p:spPr>
          <a:xfrm>
            <a:off x="484531" y="18487201"/>
            <a:ext cx="1019670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marL="0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144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286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429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571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5715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2857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000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144" algn="l" defTabSz="914286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Genetic correlations across the disorders </a:t>
            </a:r>
          </a:p>
        </p:txBody>
      </p:sp>
      <p:sp>
        <p:nvSpPr>
          <p:cNvPr id="1026" name="TextBox 1025">
            <a:extLst>
              <a:ext uri="{FF2B5EF4-FFF2-40B4-BE49-F238E27FC236}">
                <a16:creationId xmlns:a16="http://schemas.microsoft.com/office/drawing/2014/main" id="{04E3174D-BA60-2ADA-B3DE-880346CCCD93}"/>
              </a:ext>
            </a:extLst>
          </p:cNvPr>
          <p:cNvSpPr txBox="1"/>
          <p:nvPr/>
        </p:nvSpPr>
        <p:spPr>
          <a:xfrm>
            <a:off x="539375" y="19232741"/>
            <a:ext cx="108019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200"/>
              </a:spcBef>
            </a:pPr>
            <a:r>
              <a:rPr lang="en-GB" sz="30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DengXian Light" panose="02010600030101010101" pitchFamily="2" charset="-122"/>
                <a:cs typeface="Times New Roman" panose="02020603050405020304" pitchFamily="18" charset="0"/>
              </a:rPr>
              <a:t>Removing transdiagnostic genetic effects significantly changed genetic relationships between psychiatric disorders.</a:t>
            </a:r>
            <a:endParaRPr lang="en-GB" sz="3000" dirty="0">
              <a:solidFill>
                <a:srgbClr val="000000"/>
              </a:solidFill>
              <a:effectLst/>
              <a:latin typeface="Calibri Light" panose="020F0302020204030204" pitchFamily="34" charset="0"/>
              <a:ea typeface="DengXian Light" panose="02010600030101010101" pitchFamily="2" charset="-122"/>
              <a:cs typeface="Times New Roman" panose="02020603050405020304" pitchFamily="18" charset="0"/>
            </a:endParaRP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9477649E-F6F5-70C6-67DF-FED332C77390}"/>
              </a:ext>
            </a:extLst>
          </p:cNvPr>
          <p:cNvSpPr txBox="1">
            <a:spLocks/>
          </p:cNvSpPr>
          <p:nvPr/>
        </p:nvSpPr>
        <p:spPr>
          <a:xfrm>
            <a:off x="945724" y="25834473"/>
            <a:ext cx="10534760" cy="127230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en-GB" sz="40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1044" name="Picture 1043">
            <a:extLst>
              <a:ext uri="{FF2B5EF4-FFF2-40B4-BE49-F238E27FC236}">
                <a16:creationId xmlns:a16="http://schemas.microsoft.com/office/drawing/2014/main" id="{C1D935DD-FF7F-33E5-E132-9D2C5610629A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58306" y="37255346"/>
            <a:ext cx="7574234" cy="3980753"/>
          </a:xfrm>
          <a:prstGeom prst="rect">
            <a:avLst/>
          </a:prstGeom>
        </p:spPr>
      </p:pic>
      <p:pic>
        <p:nvPicPr>
          <p:cNvPr id="1045" name="Picture 1044" descr="A picture containing diagram, line&#10;&#10;Description automatically generated">
            <a:extLst>
              <a:ext uri="{FF2B5EF4-FFF2-40B4-BE49-F238E27FC236}">
                <a16:creationId xmlns:a16="http://schemas.microsoft.com/office/drawing/2014/main" id="{6A10F481-256A-91F5-77F3-45C56816E9E3}"/>
              </a:ext>
            </a:extLst>
          </p:cNvPr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5" t="-39167" r="-175" b="40833"/>
          <a:stretch/>
        </p:blipFill>
        <p:spPr>
          <a:xfrm>
            <a:off x="756696" y="33301998"/>
            <a:ext cx="7617053" cy="3936538"/>
          </a:xfrm>
          <a:prstGeom prst="rect">
            <a:avLst/>
          </a:prstGeom>
        </p:spPr>
      </p:pic>
      <p:sp>
        <p:nvSpPr>
          <p:cNvPr id="1047" name="TextBox 1046">
            <a:extLst>
              <a:ext uri="{FF2B5EF4-FFF2-40B4-BE49-F238E27FC236}">
                <a16:creationId xmlns:a16="http://schemas.microsoft.com/office/drawing/2014/main" id="{BD754223-674C-BF2E-0479-61285F9E76C3}"/>
              </a:ext>
            </a:extLst>
          </p:cNvPr>
          <p:cNvSpPr txBox="1"/>
          <p:nvPr/>
        </p:nvSpPr>
        <p:spPr>
          <a:xfrm>
            <a:off x="1166214" y="34459839"/>
            <a:ext cx="64254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ex: ADHD Tissue Type Enrichment </a:t>
            </a:r>
          </a:p>
        </p:txBody>
      </p:sp>
      <p:pic>
        <p:nvPicPr>
          <p:cNvPr id="1051" name="Picture 1050" descr="A graph of pregnancy and birth control&#10;&#10;Description automatically generated with medium confidence">
            <a:extLst>
              <a:ext uri="{FF2B5EF4-FFF2-40B4-BE49-F238E27FC236}">
                <a16:creationId xmlns:a16="http://schemas.microsoft.com/office/drawing/2014/main" id="{4530EA27-249E-C4D4-71DE-D05EE39A38A5}"/>
              </a:ext>
            </a:extLst>
          </p:cNvPr>
          <p:cNvPicPr>
            <a:picLocks noChangeAspect="1"/>
          </p:cNvPicPr>
          <p:nvPr/>
        </p:nvPicPr>
        <p:blipFill>
          <a:blip r:embed="rId1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75117" y="34850306"/>
            <a:ext cx="4549752" cy="6292187"/>
          </a:xfrm>
          <a:prstGeom prst="rect">
            <a:avLst/>
          </a:prstGeom>
        </p:spPr>
      </p:pic>
      <p:pic>
        <p:nvPicPr>
          <p:cNvPr id="1053" name="Picture 1052" descr="A graph of pregnancy and birth rate&#10;&#10;Description automatically generated with medium confidence">
            <a:extLst>
              <a:ext uri="{FF2B5EF4-FFF2-40B4-BE49-F238E27FC236}">
                <a16:creationId xmlns:a16="http://schemas.microsoft.com/office/drawing/2014/main" id="{9782D880-6CDA-8A82-50F1-704495C52DEC}"/>
              </a:ext>
            </a:extLst>
          </p:cNvPr>
          <p:cNvPicPr>
            <a:picLocks noChangeAspect="1"/>
          </p:cNvPicPr>
          <p:nvPr/>
        </p:nvPicPr>
        <p:blipFill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09070" y="35244280"/>
            <a:ext cx="4104780" cy="5676802"/>
          </a:xfrm>
          <a:prstGeom prst="rect">
            <a:avLst/>
          </a:prstGeom>
        </p:spPr>
      </p:pic>
      <p:sp>
        <p:nvSpPr>
          <p:cNvPr id="18" name="Title 1">
            <a:extLst>
              <a:ext uri="{FF2B5EF4-FFF2-40B4-BE49-F238E27FC236}">
                <a16:creationId xmlns:a16="http://schemas.microsoft.com/office/drawing/2014/main" id="{0C41BBE1-121B-64F4-BF42-F6E63D5EF854}"/>
              </a:ext>
            </a:extLst>
          </p:cNvPr>
          <p:cNvSpPr txBox="1">
            <a:spLocks/>
          </p:cNvSpPr>
          <p:nvPr/>
        </p:nvSpPr>
        <p:spPr>
          <a:xfrm>
            <a:off x="19726130" y="33017222"/>
            <a:ext cx="10534760" cy="1272303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Novel genetic variants associated with psychiatric disorders after controlling for p </a:t>
            </a:r>
          </a:p>
        </p:txBody>
      </p:sp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C117D0F4-2575-FE25-C619-1585876CB3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88352561"/>
              </p:ext>
            </p:extLst>
          </p:nvPr>
        </p:nvGraphicFramePr>
        <p:xfrm>
          <a:off x="19679753" y="34582737"/>
          <a:ext cx="10651995" cy="4312920"/>
        </p:xfrm>
        <a:graphic>
          <a:graphicData uri="http://schemas.openxmlformats.org/drawingml/2006/table">
            <a:tbl>
              <a:tblPr firstRow="1" bandRow="1">
                <a:tableStyleId>{7DF18680-E054-41AD-8BC1-D1AEF772440D}</a:tableStyleId>
              </a:tblPr>
              <a:tblGrid>
                <a:gridCol w="3550665">
                  <a:extLst>
                    <a:ext uri="{9D8B030D-6E8A-4147-A177-3AD203B41FA5}">
                      <a16:colId xmlns:a16="http://schemas.microsoft.com/office/drawing/2014/main" val="1504536239"/>
                    </a:ext>
                  </a:extLst>
                </a:gridCol>
                <a:gridCol w="3550665">
                  <a:extLst>
                    <a:ext uri="{9D8B030D-6E8A-4147-A177-3AD203B41FA5}">
                      <a16:colId xmlns:a16="http://schemas.microsoft.com/office/drawing/2014/main" val="4133541400"/>
                    </a:ext>
                  </a:extLst>
                </a:gridCol>
                <a:gridCol w="3550665">
                  <a:extLst>
                    <a:ext uri="{9D8B030D-6E8A-4147-A177-3AD203B41FA5}">
                      <a16:colId xmlns:a16="http://schemas.microsoft.com/office/drawing/2014/main" val="2524338888"/>
                    </a:ext>
                  </a:extLst>
                </a:gridCol>
              </a:tblGrid>
              <a:tr h="1059184">
                <a:tc>
                  <a:txBody>
                    <a:bodyPr/>
                    <a:lstStyle/>
                    <a:p>
                      <a:r>
                        <a:rPr lang="en-GB" sz="3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Traits</a:t>
                      </a:r>
                      <a:endParaRPr lang="en-GB" sz="37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79" marR="68579" marT="0" marB="0"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Significant independent hits</a:t>
                      </a:r>
                      <a:endParaRPr lang="en-GB" sz="37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79" marR="68579" marT="0" marB="0"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Novel SNP</a:t>
                      </a:r>
                      <a:endParaRPr lang="en-GB" sz="37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79" marR="68579" marT="0" marB="0"/>
                </a:tc>
                <a:extLst>
                  <a:ext uri="{0D108BD9-81ED-4DB2-BD59-A6C34878D82A}">
                    <a16:rowId xmlns:a16="http://schemas.microsoft.com/office/drawing/2014/main" val="630860149"/>
                  </a:ext>
                </a:extLst>
              </a:tr>
              <a:tr h="529592">
                <a:tc>
                  <a:txBody>
                    <a:bodyPr/>
                    <a:lstStyle/>
                    <a:p>
                      <a:r>
                        <a:rPr lang="en-GB" sz="3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SCZ</a:t>
                      </a:r>
                      <a:endParaRPr lang="en-GB" sz="37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79" marR="68579" marT="0" marB="0"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114</a:t>
                      </a:r>
                      <a:endParaRPr lang="en-GB" sz="37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79" marR="68579" marT="0" marB="0"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effectLst/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33</a:t>
                      </a:r>
                      <a:endParaRPr lang="en-GB" sz="3700" dirty="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79" marR="68579" marT="0" marB="0"/>
                </a:tc>
                <a:extLst>
                  <a:ext uri="{0D108BD9-81ED-4DB2-BD59-A6C34878D82A}">
                    <a16:rowId xmlns:a16="http://schemas.microsoft.com/office/drawing/2014/main" val="664545893"/>
                  </a:ext>
                </a:extLst>
              </a:tr>
              <a:tr h="615472"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BIP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938350"/>
                  </a:ext>
                </a:extLst>
              </a:tr>
              <a:tr h="615472"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ADHD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11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95837604"/>
                  </a:ext>
                </a:extLst>
              </a:tr>
              <a:tr h="615472"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5040638"/>
                  </a:ext>
                </a:extLst>
              </a:tr>
              <a:tr h="615472"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ALCH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700" dirty="0">
                          <a:latin typeface="Times New Roman" panose="02020603050405020304" pitchFamily="18" charset="0"/>
                          <a:cs typeface="Times New Roman" panose="02020603050405020304" pitchFamily="18" charset="0"/>
                        </a:rPr>
                        <a:t>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2720081"/>
                  </a:ext>
                </a:extLst>
              </a:tr>
            </a:tbl>
          </a:graphicData>
        </a:graphic>
      </p:graphicFrame>
      <p:graphicFrame>
        <p:nvGraphicFramePr>
          <p:cNvPr id="21" name="Diagram 20">
            <a:extLst>
              <a:ext uri="{FF2B5EF4-FFF2-40B4-BE49-F238E27FC236}">
                <a16:creationId xmlns:a16="http://schemas.microsoft.com/office/drawing/2014/main" id="{37504A7E-0C87-BB26-6841-8290F9A42965}"/>
              </a:ext>
            </a:extLst>
          </p:cNvPr>
          <p:cNvGraphicFramePr/>
          <p:nvPr/>
        </p:nvGraphicFramePr>
        <p:xfrm>
          <a:off x="462228" y="27457306"/>
          <a:ext cx="11588882" cy="54452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4" r:lo="rId15" r:qs="rId16" r:cs="rId17"/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890C438A-EA90-CA6C-FFD3-6E012AAEBA7C}"/>
              </a:ext>
            </a:extLst>
          </p:cNvPr>
          <p:cNvSpPr txBox="1"/>
          <p:nvPr/>
        </p:nvSpPr>
        <p:spPr>
          <a:xfrm>
            <a:off x="387477" y="5799727"/>
            <a:ext cx="1029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Recap of Part 1 </a:t>
            </a:r>
            <a:endParaRPr lang="en-GB" sz="5400" b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49" name="Title 1">
            <a:extLst>
              <a:ext uri="{FF2B5EF4-FFF2-40B4-BE49-F238E27FC236}">
                <a16:creationId xmlns:a16="http://schemas.microsoft.com/office/drawing/2014/main" id="{71DE25B5-DF01-E5C3-181B-03BE4B2A10F3}"/>
              </a:ext>
            </a:extLst>
          </p:cNvPr>
          <p:cNvSpPr txBox="1">
            <a:spLocks/>
          </p:cNvSpPr>
          <p:nvPr/>
        </p:nvSpPr>
        <p:spPr>
          <a:xfrm>
            <a:off x="1226172" y="33381640"/>
            <a:ext cx="20252733" cy="767057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48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Different patterns of gene-set enrichment after controlling for p</a:t>
            </a:r>
          </a:p>
        </p:txBody>
      </p:sp>
      <p:sp>
        <p:nvSpPr>
          <p:cNvPr id="1050" name="TextBox 1049">
            <a:extLst>
              <a:ext uri="{FF2B5EF4-FFF2-40B4-BE49-F238E27FC236}">
                <a16:creationId xmlns:a16="http://schemas.microsoft.com/office/drawing/2014/main" id="{91725349-6040-C231-C829-E3F80BD198EE}"/>
              </a:ext>
            </a:extLst>
          </p:cNvPr>
          <p:cNvSpPr txBox="1"/>
          <p:nvPr/>
        </p:nvSpPr>
        <p:spPr>
          <a:xfrm>
            <a:off x="10914651" y="34456017"/>
            <a:ext cx="1107317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ex: BIP Brain Development Stage Enrichment </a:t>
            </a:r>
          </a:p>
        </p:txBody>
      </p:sp>
      <p:sp>
        <p:nvSpPr>
          <p:cNvPr id="1040" name="TextBox 1039">
            <a:extLst>
              <a:ext uri="{FF2B5EF4-FFF2-40B4-BE49-F238E27FC236}">
                <a16:creationId xmlns:a16="http://schemas.microsoft.com/office/drawing/2014/main" id="{FF3C0388-13FF-181F-A3B5-8417CBB1C921}"/>
              </a:ext>
            </a:extLst>
          </p:cNvPr>
          <p:cNvSpPr txBox="1"/>
          <p:nvPr/>
        </p:nvSpPr>
        <p:spPr>
          <a:xfrm>
            <a:off x="12015719" y="5826070"/>
            <a:ext cx="1782921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Genetic Correlations with External Traits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72EE393-5D2E-84B2-4665-4059061EC886}"/>
              </a:ext>
            </a:extLst>
          </p:cNvPr>
          <p:cNvSpPr/>
          <p:nvPr/>
        </p:nvSpPr>
        <p:spPr>
          <a:xfrm>
            <a:off x="19365328" y="39342969"/>
            <a:ext cx="11353440" cy="1930961"/>
          </a:xfrm>
          <a:prstGeom prst="rect">
            <a:avLst/>
          </a:prstGeom>
          <a:solidFill>
            <a:schemeClr val="accent1">
              <a:alpha val="46148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3C18D69B-9065-E329-4D63-2BDCF638D7C2}"/>
              </a:ext>
            </a:extLst>
          </p:cNvPr>
          <p:cNvSpPr txBox="1">
            <a:spLocks/>
          </p:cNvSpPr>
          <p:nvPr/>
        </p:nvSpPr>
        <p:spPr>
          <a:xfrm>
            <a:off x="19605562" y="39523507"/>
            <a:ext cx="11148776" cy="1635492"/>
          </a:xfrm>
          <a:prstGeom prst="rect">
            <a:avLst/>
          </a:prstGeom>
        </p:spPr>
        <p:txBody>
          <a:bodyPr vert="horz" wrap="square" lIns="91440" tIns="45720" rIns="91440" bIns="45720" rtlCol="0" anchor="t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GB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Our findings </a:t>
            </a:r>
            <a:r>
              <a:rPr lang="en-GB" sz="3600" b="1">
                <a:latin typeface="Times New Roman" panose="02020603050405020304" pitchFamily="18" charset="0"/>
                <a:cs typeface="Times New Roman" panose="02020603050405020304" pitchFamily="18" charset="0"/>
              </a:rPr>
              <a:t>highlight that </a:t>
            </a:r>
            <a:r>
              <a:rPr lang="en-GB" sz="36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isolating p from major psychiatric disorders provides a more precise understanding of disorder-specific genetic architecture. 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F9DF190-E389-2C98-FA76-90646A54839E}"/>
              </a:ext>
            </a:extLst>
          </p:cNvPr>
          <p:cNvSpPr/>
          <p:nvPr/>
        </p:nvSpPr>
        <p:spPr>
          <a:xfrm>
            <a:off x="11949524" y="5511142"/>
            <a:ext cx="18744880" cy="2713123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D12FC69-36C2-BAA8-03B4-BEB26F005823}"/>
              </a:ext>
            </a:extLst>
          </p:cNvPr>
          <p:cNvSpPr/>
          <p:nvPr/>
        </p:nvSpPr>
        <p:spPr>
          <a:xfrm>
            <a:off x="265021" y="26137183"/>
            <a:ext cx="11222375" cy="1726476"/>
          </a:xfrm>
          <a:prstGeom prst="rect">
            <a:avLst/>
          </a:prstGeom>
          <a:solidFill>
            <a:schemeClr val="accent1">
              <a:alpha val="46000"/>
            </a:schemeClr>
          </a:solidFill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08FC806-F566-BC0D-C2CE-CB20D7699AC3}"/>
              </a:ext>
            </a:extLst>
          </p:cNvPr>
          <p:cNvSpPr/>
          <p:nvPr/>
        </p:nvSpPr>
        <p:spPr>
          <a:xfrm>
            <a:off x="265021" y="26130703"/>
            <a:ext cx="11222375" cy="6511672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7DBB9F3-2DB8-BACC-071F-25D00B4584D5}"/>
              </a:ext>
            </a:extLst>
          </p:cNvPr>
          <p:cNvSpPr txBox="1"/>
          <p:nvPr/>
        </p:nvSpPr>
        <p:spPr>
          <a:xfrm>
            <a:off x="1385407" y="26495140"/>
            <a:ext cx="102937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Part 2: Downstream Analyses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3AF4A0C-46D9-29C7-323E-0E7DDC2FE0D7}"/>
              </a:ext>
            </a:extLst>
          </p:cNvPr>
          <p:cNvSpPr/>
          <p:nvPr/>
        </p:nvSpPr>
        <p:spPr>
          <a:xfrm>
            <a:off x="258107" y="32922760"/>
            <a:ext cx="18787322" cy="8351170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E0117E1E-35F4-E751-BDE0-D2FEEE479393}"/>
              </a:ext>
            </a:extLst>
          </p:cNvPr>
          <p:cNvSpPr/>
          <p:nvPr/>
        </p:nvSpPr>
        <p:spPr>
          <a:xfrm>
            <a:off x="19340964" y="32921326"/>
            <a:ext cx="11353440" cy="6142693"/>
          </a:xfrm>
          <a:prstGeom prst="rect">
            <a:avLst/>
          </a:prstGeom>
          <a:noFill/>
          <a:ln w="25400">
            <a:solidFill>
              <a:schemeClr val="accent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4936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/>
      <p:bldP spid="18" grpId="0"/>
      <p:bldP spid="1049" grpId="0"/>
      <p:bldP spid="13" grpId="0"/>
    </p:bldLst>
  </p:timing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2267</TotalTime>
  <Words>725</Words>
  <Application>Microsoft Macintosh PowerPoint</Application>
  <PresentationFormat>Custom</PresentationFormat>
  <Paragraphs>68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 Theme</vt:lpstr>
      <vt:lpstr>Controlling for the general psychopathology factor p  in genomic research on psychiatric disorders – Part 2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Controlling for the general psychopathology factor p in genomic research on psychiatric disorders</dc:title>
  <dc:creator>Wangjingyi Liao</dc:creator>
  <cp:lastModifiedBy>Engin Keser [Student-LMS]</cp:lastModifiedBy>
  <cp:revision>61</cp:revision>
  <dcterms:created xsi:type="dcterms:W3CDTF">2023-10-07T20:39:15Z</dcterms:created>
  <dcterms:modified xsi:type="dcterms:W3CDTF">2023-10-13T12:25:58Z</dcterms:modified>
</cp:coreProperties>
</file>

<file path=docProps/thumbnail.jpeg>
</file>